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08" r:id="rId2"/>
    <p:sldMasterId id="2147484153" r:id="rId3"/>
  </p:sldMasterIdLst>
  <p:notesMasterIdLst>
    <p:notesMasterId r:id="rId14"/>
  </p:notesMasterIdLst>
  <p:handoutMasterIdLst>
    <p:handoutMasterId r:id="rId15"/>
  </p:handoutMasterIdLst>
  <p:sldIdLst>
    <p:sldId id="256" r:id="rId4"/>
    <p:sldId id="311" r:id="rId5"/>
    <p:sldId id="316" r:id="rId6"/>
    <p:sldId id="296" r:id="rId7"/>
    <p:sldId id="305" r:id="rId8"/>
    <p:sldId id="306" r:id="rId9"/>
    <p:sldId id="312" r:id="rId10"/>
    <p:sldId id="307" r:id="rId11"/>
    <p:sldId id="304" r:id="rId12"/>
    <p:sldId id="275" r:id="rId13"/>
  </p:sldIdLst>
  <p:sldSz cx="9144000" cy="6858000" type="screen4x3"/>
  <p:notesSz cx="6797675" cy="9926638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A42C"/>
    <a:srgbClr val="002B82"/>
    <a:srgbClr val="004B8A"/>
    <a:srgbClr val="004E8C"/>
    <a:srgbClr val="FF5B5B"/>
    <a:srgbClr val="D20000"/>
    <a:srgbClr val="255559"/>
    <a:srgbClr val="002A4C"/>
    <a:srgbClr val="456A1C"/>
    <a:srgbClr val="2F4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8" autoAdjust="0"/>
    <p:restoredTop sz="89357" autoAdjust="0"/>
  </p:normalViewPr>
  <p:slideViewPr>
    <p:cSldViewPr>
      <p:cViewPr varScale="1">
        <p:scale>
          <a:sx n="65" d="100"/>
          <a:sy n="65" d="100"/>
        </p:scale>
        <p:origin x="-130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ctr" anchorCtr="1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bg-BG" sz="1800" dirty="0">
                <a:latin typeface="Times New Roman" pitchFamily="18" charset="0"/>
                <a:cs typeface="Times New Roman" pitchFamily="18" charset="0"/>
              </a:rPr>
              <a:t>Финансово изпълнение на ОПТ към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bg-BG" sz="1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bg-BG" sz="1800" dirty="0">
                <a:latin typeface="Times New Roman" pitchFamily="18" charset="0"/>
                <a:cs typeface="Times New Roman" pitchFamily="18" charset="0"/>
              </a:rPr>
              <a:t>.201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g-BG" sz="1800" dirty="0">
                <a:latin typeface="Times New Roman" pitchFamily="18" charset="0"/>
                <a:cs typeface="Times New Roman" pitchFamily="18" charset="0"/>
              </a:rPr>
              <a:t> г. 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(евро</a:t>
            </a:r>
            <a:r>
              <a:rPr lang="bg-BG" sz="1800" dirty="0">
                <a:latin typeface="Times New Roman" pitchFamily="18" charset="0"/>
                <a:cs typeface="Times New Roman" pitchFamily="18" charset="0"/>
              </a:rPr>
              <a:t>)</a:t>
            </a:r>
          </a:p>
        </c:rich>
      </c:tx>
      <c:layout>
        <c:manualLayout>
          <c:xMode val="edge"/>
          <c:yMode val="edge"/>
          <c:x val="0.20267642152018447"/>
          <c:y val="4.424584426946628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965826233671771"/>
          <c:y val="0.12718204488778054"/>
          <c:w val="0.83480582288325134"/>
          <c:h val="0.5943474646716538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3366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8064A2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invertIfNegative val="0"/>
            <c:bubble3D val="0"/>
            <c:spPr>
              <a:solidFill>
                <a:srgbClr val="F7964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1.3495276653171639E-3"/>
                  <c:y val="-0.28412102653834925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2 </a:t>
                    </a:r>
                    <a:r>
                      <a:rPr lang="en-US" b="1" dirty="0" smtClean="0"/>
                      <a:t>003 481 166 </a:t>
                    </a:r>
                    <a:endParaRPr lang="en-US" b="1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990553306342779E-3"/>
                  <c:y val="-0.27293948673082535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i="0" u="none" strike="noStrike" baseline="0" dirty="0">
                        <a:effectLst/>
                      </a:rPr>
                      <a:t>2 </a:t>
                    </a:r>
                    <a:r>
                      <a:rPr lang="en-US" sz="1000" b="1" i="0" u="none" strike="noStrike" baseline="0" dirty="0" smtClean="0">
                        <a:effectLst/>
                      </a:rPr>
                      <a:t>045 317 703</a:t>
                    </a:r>
                    <a:r>
                      <a:rPr lang="en-US" sz="1000" b="1" i="0" u="none" strike="noStrike" baseline="0" dirty="0" smtClean="0"/>
                      <a:t> </a:t>
                    </a:r>
                    <a:endParaRPr lang="en-US" sz="1000" b="1" i="0" u="none" strike="noStrike" baseline="0" dirty="0"/>
                  </a:p>
                  <a:p>
                    <a:r>
                      <a:rPr lang="en-US" sz="1000" b="1" i="0" u="none" strike="noStrike" baseline="0" dirty="0" smtClean="0">
                        <a:effectLst/>
                      </a:rPr>
                      <a:t>102,1%</a:t>
                    </a:r>
                    <a:r>
                      <a:rPr lang="en-US" sz="1000" b="1" i="0" u="none" strike="noStrike" baseline="0" dirty="0" smtClean="0"/>
                      <a:t>  </a:t>
                    </a:r>
                    <a:endParaRPr lang="en-US" sz="1000" b="1" i="0" u="none" strike="noStrike" baseline="0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0.30439399241761478"/>
                </c:manualLayout>
              </c:layout>
              <c:tx>
                <c:rich>
                  <a:bodyPr/>
                  <a:lstStyle/>
                  <a:p>
                    <a:endParaRPr lang="en-US" sz="1000" b="1" i="0" u="none" strike="noStrike" baseline="0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endParaRPr lang="en-US" sz="1000" b="1" i="0" u="none" strike="noStrike" baseline="0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endParaRPr lang="en-US" sz="1000" b="1" i="0" u="none" strike="noStrike" baseline="0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r>
                      <a:rPr lang="en-US" sz="1000" b="1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1 </a:t>
                    </a:r>
                    <a:r>
                      <a:rPr lang="en-US" sz="1000" b="1" i="0" u="none" strike="noStrike" baseline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963 575 696</a:t>
                    </a:r>
                    <a:endParaRPr lang="en-US" sz="1000" b="1" i="0" u="none" strike="noStrike" baseline="0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r>
                      <a:rPr lang="en-US" sz="1000" b="1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   98,01%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7191707311889739E-5"/>
                  <c:y val="-0.21870093321668124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i="0" u="none" strike="noStrike" baseline="0" dirty="0">
                        <a:effectLst/>
                      </a:rPr>
                      <a:t>1 </a:t>
                    </a:r>
                    <a:r>
                      <a:rPr lang="en-US" sz="1000" b="1" i="0" u="none" strike="noStrike" baseline="0" dirty="0" smtClean="0">
                        <a:effectLst/>
                      </a:rPr>
                      <a:t>494 113 508</a:t>
                    </a:r>
                    <a:r>
                      <a:rPr lang="en-US" sz="1000" b="1" i="0" u="none" strike="noStrike" baseline="0" dirty="0" smtClean="0"/>
                      <a:t> </a:t>
                    </a:r>
                    <a:endParaRPr lang="en-US" sz="1000" b="1" i="0" u="none" strike="noStrike" baseline="0" dirty="0"/>
                  </a:p>
                  <a:p>
                    <a:r>
                      <a:rPr lang="en-US" sz="1000" b="1" i="0" u="none" strike="noStrike" baseline="0" dirty="0">
                        <a:effectLst/>
                      </a:rPr>
                      <a:t>74,58%</a:t>
                    </a:r>
                    <a:r>
                      <a:rPr lang="en-US" sz="1000" b="1" i="0" u="none" strike="noStrike" baseline="0" dirty="0"/>
                      <a:t> </a:t>
                    </a:r>
                    <a:endParaRPr lang="en-US" sz="1000" b="1" i="0" u="none" strike="noStrike" baseline="0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0.20551443569553807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1  </a:t>
                    </a:r>
                    <a:r>
                      <a:rPr lang="en-US" sz="1000" b="1" i="0" u="none" strike="noStrike" baseline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624 479 623</a:t>
                    </a:r>
                    <a:endParaRPr lang="en-US" sz="1000" b="1" i="0" u="none" strike="noStrike" baseline="0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r>
                      <a:rPr lang="en-US" sz="1000" b="1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   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0242383669652657E-3"/>
                  <c:y val="-0.16519714202391383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i="0" u="none" strike="noStrike" baseline="0" dirty="0">
                        <a:effectLst/>
                      </a:rPr>
                      <a:t>1 </a:t>
                    </a:r>
                    <a:r>
                      <a:rPr lang="en-US" sz="1000" b="1" i="0" u="none" strike="noStrike" baseline="0" dirty="0" smtClean="0">
                        <a:effectLst/>
                      </a:rPr>
                      <a:t>127 363 089 </a:t>
                    </a:r>
                    <a:r>
                      <a:rPr lang="en-US" sz="1000" b="1" i="0" u="none" strike="noStrike" baseline="0" dirty="0" smtClean="0"/>
                      <a:t> </a:t>
                    </a:r>
                    <a:endParaRPr lang="en-US" sz="1000" b="1" i="0" u="none" strike="noStrike" baseline="0" dirty="0"/>
                  </a:p>
                  <a:p>
                    <a:r>
                      <a:rPr lang="en-US" sz="1000" b="1" i="0" u="none" strike="noStrike" baseline="0" dirty="0">
                        <a:effectLst/>
                      </a:rPr>
                      <a:t>  69,40%</a:t>
                    </a:r>
                    <a:r>
                      <a:rPr lang="en-US" sz="1000" b="1" i="0" u="none" strike="noStrike" baseline="0" dirty="0"/>
                      <a:t>  </a:t>
                    </a:r>
                    <a:endParaRPr lang="en-US" sz="1000" b="1" i="0" u="none" strike="noStrike" baseline="0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9838056680161"/>
                      <c:h val="4.8148148148148148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2.6990553306342779E-3"/>
                  <c:y val="-0.15892578011081968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1 </a:t>
                    </a:r>
                    <a:r>
                      <a:rPr lang="en-US" b="1" dirty="0" smtClean="0"/>
                      <a:t>107 711 949</a:t>
                    </a:r>
                    <a:r>
                      <a:rPr lang="en-US" b="1" baseline="0" dirty="0" smtClean="0"/>
                      <a:t> </a:t>
                    </a:r>
                    <a:endParaRPr lang="en-US" b="1" dirty="0"/>
                  </a:p>
                  <a:p>
                    <a:r>
                      <a:rPr lang="en-US" b="1" dirty="0"/>
                      <a:t>  68,19%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Лист1!$M$1:$S$1</c:f>
              <c:strCache>
                <c:ptCount val="7"/>
                <c:pt idx="0">
                  <c:v>Бюджет (евро)</c:v>
                </c:pt>
                <c:pt idx="1">
                  <c:v>Размер на предоставената БФП (евро)</c:v>
                </c:pt>
                <c:pt idx="2">
                  <c:v>Размер на сключените договори с изпълнители, допустими по ОПТ (евро)</c:v>
                </c:pt>
                <c:pt idx="3">
                  <c:v>Размер на изплатените средства (евро)</c:v>
                </c:pt>
                <c:pt idx="4">
                  <c:v>Финансиране от ЕС</c:v>
                </c:pt>
                <c:pt idx="5">
                  <c:v>Сертифицирани разходи към ЕК само (ЕС)</c:v>
                </c:pt>
                <c:pt idx="6">
                  <c:v>Получени траншове от ЕК (само ЕС)</c:v>
                </c:pt>
              </c:strCache>
            </c:strRef>
          </c:cat>
          <c:val>
            <c:numRef>
              <c:f>Лист1!$M$2:$S$2</c:f>
              <c:numCache>
                <c:formatCode>#,##0</c:formatCode>
                <c:ptCount val="7"/>
                <c:pt idx="0">
                  <c:v>2003.481166</c:v>
                </c:pt>
                <c:pt idx="1">
                  <c:v>2014.2010873286533</c:v>
                </c:pt>
                <c:pt idx="2">
                  <c:v>1918.394322894397</c:v>
                </c:pt>
                <c:pt idx="3">
                  <c:v>1494.1135076300002</c:v>
                </c:pt>
                <c:pt idx="4">
                  <c:v>1624.4796229999999</c:v>
                </c:pt>
                <c:pt idx="5">
                  <c:v>1127.3630889999986</c:v>
                </c:pt>
                <c:pt idx="6">
                  <c:v>1107.7119492099998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Лист1!$M$1:$S$1</c:f>
              <c:strCache>
                <c:ptCount val="7"/>
                <c:pt idx="0">
                  <c:v>Бюджет (евро)</c:v>
                </c:pt>
                <c:pt idx="1">
                  <c:v>Размер на предоставената БФП (евро)</c:v>
                </c:pt>
                <c:pt idx="2">
                  <c:v>Размер на сключените договори с изпълнители, допустими по ОПТ (евро)</c:v>
                </c:pt>
                <c:pt idx="3">
                  <c:v>Размер на изплатените средства (евро)</c:v>
                </c:pt>
                <c:pt idx="4">
                  <c:v>Финансиране от ЕС</c:v>
                </c:pt>
                <c:pt idx="5">
                  <c:v>Сертифицирани разходи към ЕК само (ЕС)</c:v>
                </c:pt>
                <c:pt idx="6">
                  <c:v>Получени траншове от ЕК (само ЕС)</c:v>
                </c:pt>
              </c:strCache>
            </c:strRef>
          </c:cat>
          <c:val>
            <c:numRef>
              <c:f>Лист1!$M$3:$S$3</c:f>
              <c:numCache>
                <c:formatCode>0.00%</c:formatCode>
                <c:ptCount val="7"/>
                <c:pt idx="1">
                  <c:v>1.0053999999999987</c:v>
                </c:pt>
                <c:pt idx="2">
                  <c:v>0.98009999999999997</c:v>
                </c:pt>
                <c:pt idx="3">
                  <c:v>0.7458000000000008</c:v>
                </c:pt>
                <c:pt idx="5">
                  <c:v>0.69398413685118987</c:v>
                </c:pt>
                <c:pt idx="6">
                  <c:v>0.68188725394064253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785152"/>
        <c:axId val="10786688"/>
      </c:barChart>
      <c:catAx>
        <c:axId val="10785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786688"/>
        <c:crosses val="autoZero"/>
        <c:auto val="1"/>
        <c:lblAlgn val="ctr"/>
        <c:lblOffset val="100"/>
        <c:noMultiLvlLbl val="0"/>
      </c:catAx>
      <c:valAx>
        <c:axId val="1078668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78515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bg-BG" sz="1700" dirty="0">
                <a:latin typeface="Times New Roman" pitchFamily="18" charset="0"/>
                <a:cs typeface="Times New Roman" pitchFamily="18" charset="0"/>
              </a:rPr>
              <a:t>Финансово изпълнение на ОПТ по приоритетни</a:t>
            </a:r>
            <a:r>
              <a:rPr lang="bg-BG" sz="1700" baseline="0" dirty="0">
                <a:latin typeface="Times New Roman" pitchFamily="18" charset="0"/>
                <a:cs typeface="Times New Roman" pitchFamily="18" charset="0"/>
              </a:rPr>
              <a:t> оси </a:t>
            </a:r>
            <a:r>
              <a:rPr lang="bg-BG" sz="1700" dirty="0">
                <a:latin typeface="Times New Roman" pitchFamily="18" charset="0"/>
                <a:cs typeface="Times New Roman" pitchFamily="18" charset="0"/>
              </a:rPr>
              <a:t>към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bg-BG" sz="17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bg-BG" sz="1700" dirty="0">
                <a:latin typeface="Times New Roman" pitchFamily="18" charset="0"/>
                <a:cs typeface="Times New Roman" pitchFamily="18" charset="0"/>
              </a:rPr>
              <a:t>.201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g-BG" sz="1700" dirty="0">
                <a:latin typeface="Times New Roman" pitchFamily="18" charset="0"/>
                <a:cs typeface="Times New Roman" pitchFamily="18" charset="0"/>
              </a:rPr>
              <a:t> г. (евро) </a:t>
            </a:r>
          </a:p>
        </c:rich>
      </c:tx>
      <c:layout>
        <c:manualLayout>
          <c:xMode val="edge"/>
          <c:yMode val="edge"/>
          <c:x val="0.15128412073490821"/>
          <c:y val="4.31561742718247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918624234470692"/>
          <c:y val="0.15516100250233342"/>
          <c:w val="0.89081377061538969"/>
          <c:h val="0.589191601049868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Лист1!$B$35</c:f>
              <c:strCache>
                <c:ptCount val="1"/>
                <c:pt idx="0">
                  <c:v>Бюджет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Лист1!$A$36:$A$40</c:f>
              <c:strCache>
                <c:ptCount val="5"/>
                <c:pt idx="0">
                  <c:v>ПО 1</c:v>
                </c:pt>
                <c:pt idx="1">
                  <c:v>ПО 2</c:v>
                </c:pt>
                <c:pt idx="2">
                  <c:v>ПО 3</c:v>
                </c:pt>
                <c:pt idx="3">
                  <c:v>ПО 4</c:v>
                </c:pt>
                <c:pt idx="4">
                  <c:v>ПО 5</c:v>
                </c:pt>
              </c:strCache>
            </c:strRef>
          </c:cat>
          <c:val>
            <c:numRef>
              <c:f>Лист1!$B$36:$B$40</c:f>
              <c:numCache>
                <c:formatCode>#,##0</c:formatCode>
                <c:ptCount val="5"/>
                <c:pt idx="0">
                  <c:v>660000000</c:v>
                </c:pt>
                <c:pt idx="1">
                  <c:v>909587365</c:v>
                </c:pt>
                <c:pt idx="2">
                  <c:v>333193801</c:v>
                </c:pt>
                <c:pt idx="3">
                  <c:v>34750000</c:v>
                </c:pt>
                <c:pt idx="4">
                  <c:v>65950000</c:v>
                </c:pt>
              </c:numCache>
            </c:numRef>
          </c:val>
        </c:ser>
        <c:ser>
          <c:idx val="1"/>
          <c:order val="1"/>
          <c:tx>
            <c:strRef>
              <c:f>Лист1!$C$35</c:f>
              <c:strCache>
                <c:ptCount val="1"/>
                <c:pt idx="0">
                  <c:v>Размер на изплатените средства </c:v>
                </c:pt>
              </c:strCache>
            </c:strRef>
          </c:tx>
          <c:spPr>
            <a:solidFill>
              <a:srgbClr val="3366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Лист1!$A$36:$A$40</c:f>
              <c:strCache>
                <c:ptCount val="5"/>
                <c:pt idx="0">
                  <c:v>ПО 1</c:v>
                </c:pt>
                <c:pt idx="1">
                  <c:v>ПО 2</c:v>
                </c:pt>
                <c:pt idx="2">
                  <c:v>ПО 3</c:v>
                </c:pt>
                <c:pt idx="3">
                  <c:v>ПО 4</c:v>
                </c:pt>
                <c:pt idx="4">
                  <c:v>ПО 5</c:v>
                </c:pt>
              </c:strCache>
            </c:strRef>
          </c:cat>
          <c:val>
            <c:numRef>
              <c:f>Лист1!$C$36:$C$40</c:f>
              <c:numCache>
                <c:formatCode>#,##0</c:formatCode>
                <c:ptCount val="5"/>
                <c:pt idx="0">
                  <c:v>516013128.61000001</c:v>
                </c:pt>
                <c:pt idx="1">
                  <c:v>630166865.31999934</c:v>
                </c:pt>
                <c:pt idx="2">
                  <c:v>292898985.27999979</c:v>
                </c:pt>
                <c:pt idx="3">
                  <c:v>23481413.289999992</c:v>
                </c:pt>
                <c:pt idx="4">
                  <c:v>31553115.129999999</c:v>
                </c:pt>
              </c:numCache>
            </c:numRef>
          </c:val>
        </c:ser>
        <c:ser>
          <c:idx val="2"/>
          <c:order val="2"/>
          <c:tx>
            <c:strRef>
              <c:f>Лист1!$D$35</c:f>
              <c:strCache>
                <c:ptCount val="1"/>
                <c:pt idx="0">
                  <c:v>Размер на сертифицираните средства </c:v>
                </c:pt>
              </c:strCache>
            </c:strRef>
          </c:tx>
          <c:spPr>
            <a:solidFill>
              <a:srgbClr val="C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Лист1!$A$36:$A$40</c:f>
              <c:strCache>
                <c:ptCount val="5"/>
                <c:pt idx="0">
                  <c:v>ПО 1</c:v>
                </c:pt>
                <c:pt idx="1">
                  <c:v>ПО 2</c:v>
                </c:pt>
                <c:pt idx="2">
                  <c:v>ПО 3</c:v>
                </c:pt>
                <c:pt idx="3">
                  <c:v>ПО 4</c:v>
                </c:pt>
                <c:pt idx="4">
                  <c:v>ПО 5</c:v>
                </c:pt>
              </c:strCache>
            </c:strRef>
          </c:cat>
          <c:val>
            <c:numRef>
              <c:f>Лист1!$D$36:$D$40</c:f>
              <c:numCache>
                <c:formatCode>#,##0</c:formatCode>
                <c:ptCount val="5"/>
                <c:pt idx="0">
                  <c:v>388519994</c:v>
                </c:pt>
                <c:pt idx="1">
                  <c:v>460526384</c:v>
                </c:pt>
                <c:pt idx="2">
                  <c:v>238170327</c:v>
                </c:pt>
                <c:pt idx="3">
                  <c:v>15867420</c:v>
                </c:pt>
                <c:pt idx="4">
                  <c:v>24278964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82784"/>
        <c:axId val="35384320"/>
      </c:barChart>
      <c:catAx>
        <c:axId val="3538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3843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38432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382784"/>
        <c:crosses val="autoZero"/>
        <c:crossBetween val="between"/>
      </c:valAx>
      <c:spPr>
        <a:solidFill>
          <a:sysClr val="window" lastClr="FFFFFF">
            <a:lumMod val="75000"/>
          </a:sysClr>
        </a:solidFill>
      </c:spPr>
    </c:plotArea>
    <c:legend>
      <c:legendPos val="l"/>
      <c:layout>
        <c:manualLayout>
          <c:xMode val="edge"/>
          <c:yMode val="edge"/>
          <c:x val="0.20723797025371818"/>
          <c:y val="0.81151776195942793"/>
          <c:w val="0.65890682414698165"/>
          <c:h val="6.6259997996500161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0.59547</cdr:x>
      <cdr:y>0.12718</cdr:y>
    </cdr:from>
    <cdr:to>
      <cdr:x>0.59744</cdr:x>
      <cdr:y>0.7207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5762625" y="485775"/>
          <a:ext cx="19050" cy="226695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0.25591</cdr:x>
      <cdr:y>0.02837</cdr:y>
    </cdr:from>
    <cdr:to>
      <cdr:x>0.35039</cdr:x>
      <cdr:y>0.25532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76500" y="1143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bg-BG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0.35179</cdr:x>
      <cdr:y>0.623</cdr:y>
    </cdr:from>
    <cdr:to>
      <cdr:x>0.4375</cdr:x>
      <cdr:y>0.77636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52850" y="37147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bg-BG" sz="1100"/>
        </a:p>
      </cdr:txBody>
    </cdr:sp>
  </cdr:relSizeAnchor>
  <cdr:relSizeAnchor xmlns:cdr="http://schemas.openxmlformats.org/drawingml/2006/chartDrawing">
    <cdr:from>
      <cdr:x>0.19167</cdr:x>
      <cdr:y>0.45556</cdr:y>
    </cdr:from>
    <cdr:to>
      <cdr:x>0.28333</cdr:x>
      <cdr:y>0.52222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752631" y="3124230"/>
          <a:ext cx="838170" cy="4571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en-US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73,58</a:t>
          </a:r>
          <a:r>
            <a:rPr lang="bg-BG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bg-BG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</cdr:x>
      <cdr:y>0.38889</cdr:y>
    </cdr:from>
    <cdr:to>
      <cdr:x>0.24384</cdr:x>
      <cdr:y>0.46846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914400" y="2666999"/>
          <a:ext cx="1315273" cy="5456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bg-BG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r>
            <a: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r>
            <a:rPr lang="bg-BG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</a:t>
          </a:r>
          <a:r>
            <a:rPr lang="bg-BG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bg-BG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0.70723</cdr:x>
      <cdr:y>0.12621</cdr:y>
    </cdr:from>
    <cdr:to>
      <cdr:x>0.73223</cdr:x>
      <cdr:y>0.58853</cdr:y>
    </cdr:to>
    <cdr:sp macro="" textlink="">
      <cdr:nvSpPr>
        <cdr:cNvPr id="8" name="TextBox 7"/>
        <cdr:cNvSpPr txBox="1"/>
      </cdr:nvSpPr>
      <cdr:spPr>
        <a:xfrm xmlns:a="http://schemas.openxmlformats.org/drawingml/2006/main" rot="16200000">
          <a:off x="5673536" y="1634811"/>
          <a:ext cx="2267830" cy="2364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bg-BG" sz="11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0.35833</cdr:x>
      <cdr:y>0.32222</cdr:y>
    </cdr:from>
    <cdr:to>
      <cdr:x>0.4234</cdr:x>
      <cdr:y>0.37448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276600" y="2209799"/>
          <a:ext cx="595001" cy="358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bg-BG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r>
            <a:rPr lang="en-US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,28</a:t>
          </a:r>
          <a:r>
            <a:rPr lang="bg-BG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bg-BG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</cdr:x>
      <cdr:y>0.42222</cdr:y>
    </cdr:from>
    <cdr:to>
      <cdr:x>0.46761</cdr:x>
      <cdr:y>0.45557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743200" y="2895600"/>
          <a:ext cx="1532626" cy="2287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bg-BG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bg-BG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29 </a:t>
          </a:r>
          <a:r>
            <a:rPr lang="bg-BG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0.57054</cdr:x>
      <cdr:y>0.60064</cdr:y>
    </cdr:from>
    <cdr:to>
      <cdr:x>0.63036</cdr:x>
      <cdr:y>0.71725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086475" y="3581400"/>
          <a:ext cx="638175" cy="695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bg-BG" sz="1100"/>
        </a:p>
      </cdr:txBody>
    </cdr:sp>
  </cdr:relSizeAnchor>
  <cdr:relSizeAnchor xmlns:cdr="http://schemas.openxmlformats.org/drawingml/2006/chartDrawing">
    <cdr:from>
      <cdr:x>0.55982</cdr:x>
      <cdr:y>0.53355</cdr:y>
    </cdr:from>
    <cdr:to>
      <cdr:x>0.58482</cdr:x>
      <cdr:y>0.71086</cdr:y>
    </cdr:to>
    <cdr:sp macro="" textlink="">
      <cdr:nvSpPr>
        <cdr:cNvPr id="12" name="TextBox 11"/>
        <cdr:cNvSpPr txBox="1"/>
      </cdr:nvSpPr>
      <cdr:spPr>
        <a:xfrm xmlns:a="http://schemas.openxmlformats.org/drawingml/2006/main" rot="16200000">
          <a:off x="5576890" y="3576638"/>
          <a:ext cx="1057274" cy="2666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bg-BG" sz="11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0.7097</cdr:x>
      <cdr:y>0.23484</cdr:y>
    </cdr:from>
    <cdr:to>
      <cdr:x>0.73202</cdr:x>
      <cdr:y>0.38819</cdr:y>
    </cdr:to>
    <cdr:sp macro="" textlink="">
      <cdr:nvSpPr>
        <cdr:cNvPr id="13" name="TextBox 12"/>
        <cdr:cNvSpPr txBox="1"/>
      </cdr:nvSpPr>
      <cdr:spPr>
        <a:xfrm xmlns:a="http://schemas.openxmlformats.org/drawingml/2006/main" rot="16200000">
          <a:off x="6441962" y="1422529"/>
          <a:ext cx="752240" cy="211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bg-BG" sz="11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0.50833</cdr:x>
      <cdr:y>0.52222</cdr:y>
    </cdr:from>
    <cdr:to>
      <cdr:x>0.6</cdr:x>
      <cdr:y>0.56733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648200" y="3581399"/>
          <a:ext cx="838200" cy="309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en-US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87,91</a:t>
          </a:r>
          <a:r>
            <a:rPr lang="bg-BG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bg-BG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0.575</cdr:x>
      <cdr:y>0.55556</cdr:y>
    </cdr:from>
    <cdr:to>
      <cdr:x>0.64837</cdr:x>
      <cdr:y>0.59365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5257800" y="3809999"/>
          <a:ext cx="670918" cy="2612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/>
          <a:r>
            <a:rPr lang="bg-BG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r>
            <a: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bg-BG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  <a:r>
            <a:rPr lang="bg-BG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bg-BG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0.68929</cdr:x>
      <cdr:y>0.57348</cdr:y>
    </cdr:from>
    <cdr:to>
      <cdr:x>0.71429</cdr:x>
      <cdr:y>0.71406</cdr:y>
    </cdr:to>
    <cdr:sp macro="" textlink="">
      <cdr:nvSpPr>
        <cdr:cNvPr id="16" name="TextBox 15"/>
        <cdr:cNvSpPr txBox="1"/>
      </cdr:nvSpPr>
      <cdr:spPr>
        <a:xfrm xmlns:a="http://schemas.openxmlformats.org/drawingml/2006/main" rot="16200000">
          <a:off x="7067549" y="3705226"/>
          <a:ext cx="838201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bg-BG" sz="11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0.73051</cdr:x>
      <cdr:y>0.57702</cdr:y>
    </cdr:from>
    <cdr:to>
      <cdr:x>0.75283</cdr:x>
      <cdr:y>0.716</cdr:y>
    </cdr:to>
    <cdr:sp macro="" textlink="">
      <cdr:nvSpPr>
        <cdr:cNvPr id="17" name="TextBox 16"/>
        <cdr:cNvSpPr txBox="1"/>
      </cdr:nvSpPr>
      <cdr:spPr>
        <a:xfrm xmlns:a="http://schemas.openxmlformats.org/drawingml/2006/main" rot="16200000">
          <a:off x="6674080" y="3065828"/>
          <a:ext cx="681749" cy="211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bg-BG" sz="11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0.70833</cdr:x>
      <cdr:y>0.56667</cdr:y>
    </cdr:from>
    <cdr:to>
      <cdr:x>0.775</cdr:x>
      <cdr:y>0.63334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6477000" y="3886200"/>
          <a:ext cx="609630" cy="457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2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67,57</a:t>
          </a:r>
          <a:r>
            <a:rPr lang="bg-BG" sz="12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bg-BG" sz="1200" b="1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0.74167</cdr:x>
      <cdr:y>0.58889</cdr:y>
    </cdr:from>
    <cdr:to>
      <cdr:x>0.83811</cdr:x>
      <cdr:y>0.63432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6781800" y="4038600"/>
          <a:ext cx="881847" cy="3115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53,72</a:t>
          </a:r>
          <a:r>
            <a:rPr lang="bg-BG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bg-BG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0.83125</cdr:x>
      <cdr:y>0.69968</cdr:y>
    </cdr:from>
    <cdr:to>
      <cdr:x>0.91696</cdr:x>
      <cdr:y>0.85304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8867775" y="41719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bg-BG" sz="1100"/>
        </a:p>
      </cdr:txBody>
    </cdr:sp>
  </cdr:relSizeAnchor>
  <cdr:relSizeAnchor xmlns:cdr="http://schemas.openxmlformats.org/drawingml/2006/chartDrawing">
    <cdr:from>
      <cdr:x>0.84119</cdr:x>
      <cdr:y>0.32299</cdr:y>
    </cdr:from>
    <cdr:to>
      <cdr:x>0.86708</cdr:x>
      <cdr:y>0.46357</cdr:y>
    </cdr:to>
    <cdr:sp macro="" textlink="">
      <cdr:nvSpPr>
        <cdr:cNvPr id="21" name="TextBox 20"/>
        <cdr:cNvSpPr txBox="1"/>
      </cdr:nvSpPr>
      <cdr:spPr>
        <a:xfrm xmlns:a="http://schemas.openxmlformats.org/drawingml/2006/main" rot="16200000">
          <a:off x="7733861" y="1806769"/>
          <a:ext cx="689598" cy="2448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bg-BG" sz="11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0.875</cdr:x>
      <cdr:y>0.55556</cdr:y>
    </cdr:from>
    <cdr:to>
      <cdr:x>0.95045</cdr:x>
      <cdr:y>0.58917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8001000" y="3810000"/>
          <a:ext cx="689915" cy="2304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en-US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47,84</a:t>
          </a:r>
          <a:r>
            <a:rPr lang="bg-BG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bg-BG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0.93277</cdr:x>
      <cdr:y>0.57778</cdr:y>
    </cdr:from>
    <cdr:to>
      <cdr:x>0.99851</cdr:x>
      <cdr:y>0.61907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8529266" y="3962400"/>
          <a:ext cx="601127" cy="283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en-US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43,31</a:t>
          </a:r>
          <a:r>
            <a:rPr lang="bg-BG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bg-BG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0.42598</cdr:x>
      <cdr:y>0.14298</cdr:y>
    </cdr:from>
    <cdr:to>
      <cdr:x>0.45116</cdr:x>
      <cdr:y>0.5088</cdr:y>
    </cdr:to>
    <cdr:sp macro="" textlink="">
      <cdr:nvSpPr>
        <cdr:cNvPr id="4" name="TextBox 3"/>
        <cdr:cNvSpPr txBox="1"/>
      </cdr:nvSpPr>
      <cdr:spPr>
        <a:xfrm xmlns:a="http://schemas.openxmlformats.org/drawingml/2006/main" rot="16200000">
          <a:off x="3250922" y="1479513"/>
          <a:ext cx="1794484" cy="238160"/>
        </a:xfrm>
        <a:custGeom xmlns:a="http://schemas.openxmlformats.org/drawingml/2006/main">
          <a:avLst/>
          <a:gdLst>
            <a:gd name="connsiteX0" fmla="*/ 0 w 1794484"/>
            <a:gd name="connsiteY0" fmla="*/ 0 h 209597"/>
            <a:gd name="connsiteX1" fmla="*/ 1794484 w 1794484"/>
            <a:gd name="connsiteY1" fmla="*/ 0 h 209597"/>
            <a:gd name="connsiteX2" fmla="*/ 1794484 w 1794484"/>
            <a:gd name="connsiteY2" fmla="*/ 209597 h 209597"/>
            <a:gd name="connsiteX3" fmla="*/ 0 w 1794484"/>
            <a:gd name="connsiteY3" fmla="*/ 209597 h 209597"/>
            <a:gd name="connsiteX4" fmla="*/ 0 w 1794484"/>
            <a:gd name="connsiteY4" fmla="*/ 0 h 209597"/>
            <a:gd name="connsiteX0" fmla="*/ 0 w 1794484"/>
            <a:gd name="connsiteY0" fmla="*/ 0 h 238175"/>
            <a:gd name="connsiteX1" fmla="*/ 1794484 w 1794484"/>
            <a:gd name="connsiteY1" fmla="*/ 0 h 238175"/>
            <a:gd name="connsiteX2" fmla="*/ 1318231 w 1794484"/>
            <a:gd name="connsiteY2" fmla="*/ 238175 h 238175"/>
            <a:gd name="connsiteX3" fmla="*/ 0 w 1794484"/>
            <a:gd name="connsiteY3" fmla="*/ 209597 h 238175"/>
            <a:gd name="connsiteX4" fmla="*/ 0 w 1794484"/>
            <a:gd name="connsiteY4" fmla="*/ 0 h 238175"/>
            <a:gd name="connsiteX0" fmla="*/ 0 w 1804003"/>
            <a:gd name="connsiteY0" fmla="*/ 0 h 219128"/>
            <a:gd name="connsiteX1" fmla="*/ 1794484 w 1804003"/>
            <a:gd name="connsiteY1" fmla="*/ 0 h 219128"/>
            <a:gd name="connsiteX2" fmla="*/ 1804003 w 1804003"/>
            <a:gd name="connsiteY2" fmla="*/ 219128 h 219128"/>
            <a:gd name="connsiteX3" fmla="*/ 0 w 1804003"/>
            <a:gd name="connsiteY3" fmla="*/ 209597 h 219128"/>
            <a:gd name="connsiteX4" fmla="*/ 0 w 1804003"/>
            <a:gd name="connsiteY4" fmla="*/ 0 h 219128"/>
            <a:gd name="connsiteX0" fmla="*/ 0 w 1794484"/>
            <a:gd name="connsiteY0" fmla="*/ 0 h 238181"/>
            <a:gd name="connsiteX1" fmla="*/ 1794484 w 1794484"/>
            <a:gd name="connsiteY1" fmla="*/ 0 h 238181"/>
            <a:gd name="connsiteX2" fmla="*/ 1794475 w 1794484"/>
            <a:gd name="connsiteY2" fmla="*/ 238181 h 238181"/>
            <a:gd name="connsiteX3" fmla="*/ 0 w 1794484"/>
            <a:gd name="connsiteY3" fmla="*/ 209597 h 238181"/>
            <a:gd name="connsiteX4" fmla="*/ 0 w 1794484"/>
            <a:gd name="connsiteY4" fmla="*/ 0 h 238181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</a:cxnLst>
          <a:rect l="l" t="t" r="r" b="b"/>
          <a:pathLst>
            <a:path w="1794484" h="238181">
              <a:moveTo>
                <a:pt x="0" y="0"/>
              </a:moveTo>
              <a:lnTo>
                <a:pt x="1794484" y="0"/>
              </a:lnTo>
              <a:cubicBezTo>
                <a:pt x="1794481" y="79394"/>
                <a:pt x="1794478" y="158787"/>
                <a:pt x="1794475" y="238181"/>
              </a:cubicBezTo>
              <a:lnTo>
                <a:pt x="0" y="209597"/>
              </a:lnTo>
              <a:lnTo>
                <a:pt x="0" y="0"/>
              </a:lnTo>
              <a:close/>
            </a:path>
          </a:pathLst>
        </a:cu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bg-BG" sz="11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0.00537</cdr:x>
      <cdr:y>0.01036</cdr:y>
    </cdr:from>
    <cdr:to>
      <cdr:x>0.03055</cdr:x>
      <cdr:y>0.37618</cdr:y>
    </cdr:to>
    <cdr:sp macro="" textlink="">
      <cdr:nvSpPr>
        <cdr:cNvPr id="24" name="TextBox 1"/>
        <cdr:cNvSpPr txBox="1"/>
      </cdr:nvSpPr>
      <cdr:spPr>
        <a:xfrm xmlns:a="http://schemas.openxmlformats.org/drawingml/2006/main" rot="16200000">
          <a:off x="-727351" y="828951"/>
          <a:ext cx="1794484" cy="238181"/>
        </a:xfrm>
        <a:custGeom xmlns:a="http://schemas.openxmlformats.org/drawingml/2006/main">
          <a:avLst/>
          <a:gdLst>
            <a:gd name="connsiteX0" fmla="*/ 0 w 1794484"/>
            <a:gd name="connsiteY0" fmla="*/ 0 h 209597"/>
            <a:gd name="connsiteX1" fmla="*/ 1794484 w 1794484"/>
            <a:gd name="connsiteY1" fmla="*/ 0 h 209597"/>
            <a:gd name="connsiteX2" fmla="*/ 1794484 w 1794484"/>
            <a:gd name="connsiteY2" fmla="*/ 209597 h 209597"/>
            <a:gd name="connsiteX3" fmla="*/ 0 w 1794484"/>
            <a:gd name="connsiteY3" fmla="*/ 209597 h 209597"/>
            <a:gd name="connsiteX4" fmla="*/ 0 w 1794484"/>
            <a:gd name="connsiteY4" fmla="*/ 0 h 209597"/>
            <a:gd name="connsiteX0" fmla="*/ 0 w 1794484"/>
            <a:gd name="connsiteY0" fmla="*/ 0 h 238175"/>
            <a:gd name="connsiteX1" fmla="*/ 1794484 w 1794484"/>
            <a:gd name="connsiteY1" fmla="*/ 0 h 238175"/>
            <a:gd name="connsiteX2" fmla="*/ 1318231 w 1794484"/>
            <a:gd name="connsiteY2" fmla="*/ 238175 h 238175"/>
            <a:gd name="connsiteX3" fmla="*/ 0 w 1794484"/>
            <a:gd name="connsiteY3" fmla="*/ 209597 h 238175"/>
            <a:gd name="connsiteX4" fmla="*/ 0 w 1794484"/>
            <a:gd name="connsiteY4" fmla="*/ 0 h 238175"/>
            <a:gd name="connsiteX0" fmla="*/ 0 w 1804003"/>
            <a:gd name="connsiteY0" fmla="*/ 0 h 219128"/>
            <a:gd name="connsiteX1" fmla="*/ 1794484 w 1804003"/>
            <a:gd name="connsiteY1" fmla="*/ 0 h 219128"/>
            <a:gd name="connsiteX2" fmla="*/ 1804003 w 1804003"/>
            <a:gd name="connsiteY2" fmla="*/ 219128 h 219128"/>
            <a:gd name="connsiteX3" fmla="*/ 0 w 1804003"/>
            <a:gd name="connsiteY3" fmla="*/ 209597 h 219128"/>
            <a:gd name="connsiteX4" fmla="*/ 0 w 1804003"/>
            <a:gd name="connsiteY4" fmla="*/ 0 h 219128"/>
            <a:gd name="connsiteX0" fmla="*/ 0 w 1794484"/>
            <a:gd name="connsiteY0" fmla="*/ 0 h 238181"/>
            <a:gd name="connsiteX1" fmla="*/ 1794484 w 1794484"/>
            <a:gd name="connsiteY1" fmla="*/ 0 h 238181"/>
            <a:gd name="connsiteX2" fmla="*/ 1794475 w 1794484"/>
            <a:gd name="connsiteY2" fmla="*/ 238181 h 238181"/>
            <a:gd name="connsiteX3" fmla="*/ 0 w 1794484"/>
            <a:gd name="connsiteY3" fmla="*/ 209597 h 238181"/>
            <a:gd name="connsiteX4" fmla="*/ 0 w 1794484"/>
            <a:gd name="connsiteY4" fmla="*/ 0 h 238181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</a:cxnLst>
          <a:rect l="l" t="t" r="r" b="b"/>
          <a:pathLst>
            <a:path w="1794484" h="238181">
              <a:moveTo>
                <a:pt x="0" y="0"/>
              </a:moveTo>
              <a:lnTo>
                <a:pt x="1794484" y="0"/>
              </a:lnTo>
              <a:cubicBezTo>
                <a:pt x="1794481" y="79394"/>
                <a:pt x="1794478" y="158787"/>
                <a:pt x="1794475" y="238181"/>
              </a:cubicBezTo>
              <a:lnTo>
                <a:pt x="0" y="209597"/>
              </a:lnTo>
              <a:lnTo>
                <a:pt x="0" y="0"/>
              </a:lnTo>
              <a:close/>
            </a:path>
          </a:pathLst>
        </a:cu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bg-BG" sz="1100">
              <a:solidFill>
                <a:schemeClr val="bg1"/>
              </a:solidFill>
            </a:rPr>
            <a:t>106,76%</a:t>
          </a:r>
        </a:p>
      </cdr:txBody>
    </cdr:sp>
  </cdr:relSizeAnchor>
  <cdr:relSizeAnchor xmlns:cdr="http://schemas.openxmlformats.org/drawingml/2006/chartDrawing">
    <cdr:from>
      <cdr:x>0.18333</cdr:x>
      <cdr:y>0.56667</cdr:y>
    </cdr:from>
    <cdr:to>
      <cdr:x>0.20901</cdr:x>
      <cdr:y>0.68487</cdr:y>
    </cdr:to>
    <cdr:sp macro="" textlink="">
      <cdr:nvSpPr>
        <cdr:cNvPr id="26" name="TextBox 1"/>
        <cdr:cNvSpPr txBox="1"/>
      </cdr:nvSpPr>
      <cdr:spPr>
        <a:xfrm xmlns:a="http://schemas.openxmlformats.org/drawingml/2006/main" rot="16200000">
          <a:off x="1388446" y="4174153"/>
          <a:ext cx="810662" cy="2347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516 013 129</a:t>
          </a:r>
          <a:endParaRPr lang="bg-BG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0.225</cdr:x>
      <cdr:y>0.57778</cdr:y>
    </cdr:from>
    <cdr:to>
      <cdr:x>0.25417</cdr:x>
      <cdr:y>0.71528</cdr:y>
    </cdr:to>
    <cdr:sp macro="" textlink="">
      <cdr:nvSpPr>
        <cdr:cNvPr id="27" name="TextBox 1"/>
        <cdr:cNvSpPr txBox="1"/>
      </cdr:nvSpPr>
      <cdr:spPr>
        <a:xfrm xmlns:a="http://schemas.openxmlformats.org/drawingml/2006/main" rot="16200000">
          <a:off x="1719282" y="4300518"/>
          <a:ext cx="942961" cy="266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388</a:t>
          </a:r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519</a:t>
          </a:r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994</a:t>
          </a:r>
        </a:p>
      </cdr:txBody>
    </cdr:sp>
  </cdr:relSizeAnchor>
  <cdr:relSizeAnchor xmlns:cdr="http://schemas.openxmlformats.org/drawingml/2006/chartDrawing">
    <cdr:from>
      <cdr:x>0.35833</cdr:x>
      <cdr:y>0.54444</cdr:y>
    </cdr:from>
    <cdr:to>
      <cdr:x>0.38935</cdr:x>
      <cdr:y>0.66675</cdr:y>
    </cdr:to>
    <cdr:sp macro="" textlink="">
      <cdr:nvSpPr>
        <cdr:cNvPr id="28" name="TextBox 1"/>
        <cdr:cNvSpPr txBox="1"/>
      </cdr:nvSpPr>
      <cdr:spPr>
        <a:xfrm xmlns:a="http://schemas.openxmlformats.org/drawingml/2006/main" rot="16200000">
          <a:off x="2999043" y="4011357"/>
          <a:ext cx="838770" cy="2836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630</a:t>
          </a:r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166</a:t>
          </a:r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865</a:t>
          </a:r>
        </a:p>
      </cdr:txBody>
    </cdr:sp>
  </cdr:relSizeAnchor>
  <cdr:relSizeAnchor xmlns:cdr="http://schemas.openxmlformats.org/drawingml/2006/chartDrawing">
    <cdr:from>
      <cdr:x>0.4</cdr:x>
      <cdr:y>0.56667</cdr:y>
    </cdr:from>
    <cdr:to>
      <cdr:x>0.42789</cdr:x>
      <cdr:y>0.69735</cdr:y>
    </cdr:to>
    <cdr:sp macro="" textlink="">
      <cdr:nvSpPr>
        <cdr:cNvPr id="29" name="TextBox 1"/>
        <cdr:cNvSpPr txBox="1"/>
      </cdr:nvSpPr>
      <cdr:spPr>
        <a:xfrm xmlns:a="http://schemas.openxmlformats.org/drawingml/2006/main" rot="16200000">
          <a:off x="3337021" y="4206779"/>
          <a:ext cx="896212" cy="255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bg-BG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460</a:t>
          </a:r>
          <a:r>
            <a: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526</a:t>
          </a:r>
          <a:r>
            <a: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384</a:t>
          </a:r>
        </a:p>
      </cdr:txBody>
    </cdr:sp>
  </cdr:relSizeAnchor>
  <cdr:relSizeAnchor xmlns:cdr="http://schemas.openxmlformats.org/drawingml/2006/chartDrawing">
    <cdr:from>
      <cdr:x>0.53333</cdr:x>
      <cdr:y>0.56667</cdr:y>
    </cdr:from>
    <cdr:to>
      <cdr:x>0.56563</cdr:x>
      <cdr:y>0.69999</cdr:y>
    </cdr:to>
    <cdr:sp macro="" textlink="">
      <cdr:nvSpPr>
        <cdr:cNvPr id="30" name="TextBox 1"/>
        <cdr:cNvSpPr txBox="1"/>
      </cdr:nvSpPr>
      <cdr:spPr>
        <a:xfrm xmlns:a="http://schemas.openxmlformats.org/drawingml/2006/main" rot="16200000">
          <a:off x="4567264" y="4195736"/>
          <a:ext cx="914362" cy="2952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292</a:t>
          </a:r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898</a:t>
          </a:r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985</a:t>
          </a:r>
        </a:p>
      </cdr:txBody>
    </cdr:sp>
  </cdr:relSizeAnchor>
  <cdr:relSizeAnchor xmlns:cdr="http://schemas.openxmlformats.org/drawingml/2006/chartDrawing">
    <cdr:from>
      <cdr:x>0.58333</cdr:x>
      <cdr:y>0.61111</cdr:y>
    </cdr:from>
    <cdr:to>
      <cdr:x>0.61249</cdr:x>
      <cdr:y>0.73889</cdr:y>
    </cdr:to>
    <cdr:sp macro="" textlink="">
      <cdr:nvSpPr>
        <cdr:cNvPr id="31" name="TextBox 1"/>
        <cdr:cNvSpPr txBox="1"/>
      </cdr:nvSpPr>
      <cdr:spPr>
        <a:xfrm xmlns:a="http://schemas.openxmlformats.org/drawingml/2006/main" rot="16200000">
          <a:off x="5029167" y="4495833"/>
          <a:ext cx="876297" cy="2666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238</a:t>
          </a:r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170</a:t>
          </a:r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327</a:t>
          </a:r>
        </a:p>
      </cdr:txBody>
    </cdr:sp>
  </cdr:relSizeAnchor>
  <cdr:relSizeAnchor xmlns:cdr="http://schemas.openxmlformats.org/drawingml/2006/chartDrawing">
    <cdr:from>
      <cdr:x>0.71667</cdr:x>
      <cdr:y>0.62222</cdr:y>
    </cdr:from>
    <cdr:to>
      <cdr:x>0.74896</cdr:x>
      <cdr:y>0.73611</cdr:y>
    </cdr:to>
    <cdr:sp macro="" textlink="">
      <cdr:nvSpPr>
        <cdr:cNvPr id="32" name="TextBox 1"/>
        <cdr:cNvSpPr txBox="1"/>
      </cdr:nvSpPr>
      <cdr:spPr>
        <a:xfrm xmlns:a="http://schemas.openxmlformats.org/drawingml/2006/main" rot="16200000">
          <a:off x="6310328" y="4510072"/>
          <a:ext cx="781034" cy="2952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23 481 413</a:t>
          </a:r>
          <a:endParaRPr lang="bg-BG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0.75833</cdr:x>
      <cdr:y>0.61111</cdr:y>
    </cdr:from>
    <cdr:to>
      <cdr:x>0.79375</cdr:x>
      <cdr:y>0.74445</cdr:y>
    </cdr:to>
    <cdr:sp macro="" textlink="">
      <cdr:nvSpPr>
        <cdr:cNvPr id="33" name="TextBox 1"/>
        <cdr:cNvSpPr txBox="1"/>
      </cdr:nvSpPr>
      <cdr:spPr>
        <a:xfrm xmlns:a="http://schemas.openxmlformats.org/drawingml/2006/main" rot="16200000">
          <a:off x="6638922" y="4486278"/>
          <a:ext cx="914411" cy="323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15 867 420</a:t>
          </a:r>
          <a:endParaRPr lang="bg-BG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0.89167</cdr:x>
      <cdr:y>0.6</cdr:y>
    </cdr:from>
    <cdr:to>
      <cdr:x>0.91696</cdr:x>
      <cdr:y>0.73333</cdr:y>
    </cdr:to>
    <cdr:sp macro="" textlink="">
      <cdr:nvSpPr>
        <cdr:cNvPr id="34" name="TextBox 1"/>
        <cdr:cNvSpPr txBox="1"/>
      </cdr:nvSpPr>
      <cdr:spPr>
        <a:xfrm xmlns:a="http://schemas.openxmlformats.org/drawingml/2006/main" rot="16200000">
          <a:off x="7811863" y="4456337"/>
          <a:ext cx="914362" cy="2312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31 553 115</a:t>
          </a:r>
          <a:endParaRPr lang="bg-BG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0.93333</cdr:x>
      <cdr:y>0.61111</cdr:y>
    </cdr:from>
    <cdr:to>
      <cdr:x>0.95938</cdr:x>
      <cdr:y>0.74445</cdr:y>
    </cdr:to>
    <cdr:sp macro="" textlink="">
      <cdr:nvSpPr>
        <cdr:cNvPr id="35" name="TextBox 1"/>
        <cdr:cNvSpPr txBox="1"/>
      </cdr:nvSpPr>
      <cdr:spPr>
        <a:xfrm xmlns:a="http://schemas.openxmlformats.org/drawingml/2006/main" rot="16200000">
          <a:off x="8196275" y="4529125"/>
          <a:ext cx="914411" cy="2381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24 278 964</a:t>
          </a:r>
          <a:endParaRPr lang="bg-BG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0.14167</cdr:x>
      <cdr:y>0.51111</cdr:y>
    </cdr:from>
    <cdr:to>
      <cdr:x>0.16667</cdr:x>
      <cdr:y>0.65556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5400" y="3505200"/>
          <a:ext cx="228600" cy="990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bg-BG" sz="1100" dirty="0"/>
        </a:p>
      </cdr:txBody>
    </cdr:sp>
  </cdr:relSizeAnchor>
  <cdr:relSizeAnchor xmlns:cdr="http://schemas.openxmlformats.org/drawingml/2006/chartDrawing">
    <cdr:from>
      <cdr:x>0.14167</cdr:x>
      <cdr:y>0.44444</cdr:y>
    </cdr:from>
    <cdr:to>
      <cdr:x>0.18159</cdr:x>
      <cdr:y>0.57778</cdr:y>
    </cdr:to>
    <cdr:sp macro="" textlink="">
      <cdr:nvSpPr>
        <cdr:cNvPr id="36" name="TextBox 1"/>
        <cdr:cNvSpPr txBox="1"/>
      </cdr:nvSpPr>
      <cdr:spPr>
        <a:xfrm xmlns:a="http://schemas.openxmlformats.org/drawingml/2006/main" rot="16200000">
          <a:off x="1020744" y="3322656"/>
          <a:ext cx="914411" cy="3650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660 000 000</a:t>
          </a:r>
          <a:endParaRPr lang="bg-BG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0.31667</cdr:x>
      <cdr:y>0.43333</cdr:y>
    </cdr:from>
    <cdr:to>
      <cdr:x>0.34063</cdr:x>
      <cdr:y>0.55417</cdr:y>
    </cdr:to>
    <cdr:sp macro="" textlink="">
      <cdr:nvSpPr>
        <cdr:cNvPr id="37" name="TextBox 1"/>
        <cdr:cNvSpPr txBox="1"/>
      </cdr:nvSpPr>
      <cdr:spPr>
        <a:xfrm xmlns:a="http://schemas.openxmlformats.org/drawingml/2006/main" rot="16200000">
          <a:off x="2590842" y="3276557"/>
          <a:ext cx="828665" cy="2191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909</a:t>
          </a:r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587</a:t>
          </a:r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365</a:t>
          </a:r>
        </a:p>
      </cdr:txBody>
    </cdr:sp>
  </cdr:relSizeAnchor>
  <cdr:relSizeAnchor xmlns:cdr="http://schemas.openxmlformats.org/drawingml/2006/chartDrawing">
    <cdr:from>
      <cdr:x>0.5</cdr:x>
      <cdr:y>0.57778</cdr:y>
    </cdr:from>
    <cdr:to>
      <cdr:x>0.52917</cdr:x>
      <cdr:y>0.71111</cdr:y>
    </cdr:to>
    <cdr:sp macro="" textlink="">
      <cdr:nvSpPr>
        <cdr:cNvPr id="38" name="TextBox 1"/>
        <cdr:cNvSpPr txBox="1"/>
      </cdr:nvSpPr>
      <cdr:spPr>
        <a:xfrm xmlns:a="http://schemas.openxmlformats.org/drawingml/2006/main" rot="16200000">
          <a:off x="4248157" y="4286243"/>
          <a:ext cx="914411" cy="266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333</a:t>
          </a:r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193</a:t>
          </a:r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801</a:t>
          </a:r>
        </a:p>
      </cdr:txBody>
    </cdr:sp>
  </cdr:relSizeAnchor>
  <cdr:relSizeAnchor xmlns:cdr="http://schemas.openxmlformats.org/drawingml/2006/chartDrawing">
    <cdr:from>
      <cdr:x>0.675</cdr:x>
      <cdr:y>0.6</cdr:y>
    </cdr:from>
    <cdr:to>
      <cdr:x>0.70312</cdr:x>
      <cdr:y>0.73333</cdr:y>
    </cdr:to>
    <cdr:sp macro="" textlink="">
      <cdr:nvSpPr>
        <cdr:cNvPr id="39" name="TextBox 1"/>
        <cdr:cNvSpPr txBox="1"/>
      </cdr:nvSpPr>
      <cdr:spPr>
        <a:xfrm xmlns:a="http://schemas.openxmlformats.org/drawingml/2006/main" rot="16200000">
          <a:off x="5843605" y="4443395"/>
          <a:ext cx="914362" cy="2571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34</a:t>
          </a:r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750</a:t>
          </a:r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000</a:t>
          </a:r>
        </a:p>
      </cdr:txBody>
    </cdr:sp>
  </cdr:relSizeAnchor>
  <cdr:relSizeAnchor xmlns:cdr="http://schemas.openxmlformats.org/drawingml/2006/chartDrawing">
    <cdr:from>
      <cdr:x>0.84977</cdr:x>
      <cdr:y>0.57778</cdr:y>
    </cdr:from>
    <cdr:to>
      <cdr:x>0.88207</cdr:x>
      <cdr:y>0.71111</cdr:y>
    </cdr:to>
    <cdr:sp macro="" textlink="">
      <cdr:nvSpPr>
        <cdr:cNvPr id="40" name="TextBox 1"/>
        <cdr:cNvSpPr txBox="1"/>
      </cdr:nvSpPr>
      <cdr:spPr>
        <a:xfrm xmlns:a="http://schemas.openxmlformats.org/drawingml/2006/main" rot="16200000">
          <a:off x="7460805" y="4271935"/>
          <a:ext cx="914361" cy="2952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65</a:t>
          </a:r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950</a:t>
          </a:r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000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F6A9740-402B-48C2-87DB-4BE423782466}" type="datetimeFigureOut">
              <a:rPr lang="bg-BG"/>
              <a:pPr>
                <a:defRPr/>
              </a:pPr>
              <a:t>5.6.2015 г.</a:t>
            </a:fld>
            <a:endParaRPr lang="bg-BG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FBA5F1D-E1DB-42D9-84BF-51A04E7AC879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86259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0E251DC-A78A-4D80-A698-3E87AD05AE95}" type="datetimeFigureOut">
              <a:rPr lang="bg-BG"/>
              <a:pPr>
                <a:defRPr/>
              </a:pPr>
              <a:t>5.6.2015 г.</a:t>
            </a:fld>
            <a:endParaRPr lang="bg-BG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noProof="0" smtClean="0"/>
              <a:t>Click to edit Master text styles</a:t>
            </a:r>
          </a:p>
          <a:p>
            <a:pPr lvl="1"/>
            <a:r>
              <a:rPr lang="bg-BG" noProof="0" smtClean="0"/>
              <a:t>Second level</a:t>
            </a:r>
          </a:p>
          <a:p>
            <a:pPr lvl="2"/>
            <a:r>
              <a:rPr lang="bg-BG" noProof="0" smtClean="0"/>
              <a:t>Third level</a:t>
            </a:r>
          </a:p>
          <a:p>
            <a:pPr lvl="3"/>
            <a:r>
              <a:rPr lang="bg-BG" noProof="0" smtClean="0"/>
              <a:t>Fourth level</a:t>
            </a:r>
          </a:p>
          <a:p>
            <a:pPr lvl="4"/>
            <a:r>
              <a:rPr lang="bg-BG" noProof="0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5295DAC-E960-4623-8993-D4E93488BDA6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742300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329D63A-6F36-4992-80DF-80D0C117D952}" type="slidenum">
              <a:rPr lang="bg-BG" altLang="en-US" smtClean="0"/>
              <a:pPr/>
              <a:t>2</a:t>
            </a:fld>
            <a:endParaRPr lang="bg-BG" altLang="en-US" smtClean="0"/>
          </a:p>
        </p:txBody>
      </p:sp>
    </p:spTree>
    <p:extLst>
      <p:ext uri="{BB962C8B-B14F-4D97-AF65-F5344CB8AC3E}">
        <p14:creationId xmlns:p14="http://schemas.microsoft.com/office/powerpoint/2010/main" val="2966105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295DAC-E960-4623-8993-D4E93488BDA6}" type="slidenum">
              <a:rPr lang="bg-BG" altLang="en-US" smtClean="0"/>
              <a:pPr>
                <a:defRPr/>
              </a:pPr>
              <a:t>4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080774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3BB5127-A141-4BCE-BFE0-8BF09F41A357}" type="slidenum">
              <a:rPr lang="bg-BG" altLang="en-US" smtClean="0">
                <a:solidFill>
                  <a:srgbClr val="000000"/>
                </a:solidFill>
              </a:rPr>
              <a:pPr/>
              <a:t>5</a:t>
            </a:fld>
            <a:endParaRPr lang="bg-BG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127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3BB5127-A141-4BCE-BFE0-8BF09F41A357}" type="slidenum">
              <a:rPr lang="bg-BG" altLang="en-US" smtClean="0">
                <a:solidFill>
                  <a:srgbClr val="000000"/>
                </a:solidFill>
              </a:rPr>
              <a:pPr/>
              <a:t>6</a:t>
            </a:fld>
            <a:endParaRPr lang="bg-BG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12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3BB5127-A141-4BCE-BFE0-8BF09F41A357}" type="slidenum">
              <a:rPr lang="bg-BG" altLang="en-US" smtClean="0">
                <a:solidFill>
                  <a:srgbClr val="000000"/>
                </a:solidFill>
              </a:rPr>
              <a:pPr/>
              <a:t>7</a:t>
            </a:fld>
            <a:endParaRPr lang="bg-BG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170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3BB5127-A141-4BCE-BFE0-8BF09F41A357}" type="slidenum">
              <a:rPr lang="bg-BG" altLang="en-US" smtClean="0">
                <a:solidFill>
                  <a:srgbClr val="000000"/>
                </a:solidFill>
              </a:rPr>
              <a:pPr/>
              <a:t>8</a:t>
            </a:fld>
            <a:endParaRPr lang="bg-BG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283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 userDrawn="1"/>
        </p:nvGrpSpPr>
        <p:grpSpPr bwMode="auto">
          <a:xfrm>
            <a:off x="-3222625" y="304800"/>
            <a:ext cx="4365625" cy="4724400"/>
            <a:chOff x="-2030" y="192"/>
            <a:chExt cx="2750" cy="2976"/>
          </a:xfrm>
        </p:grpSpPr>
        <p:sp>
          <p:nvSpPr>
            <p:cNvPr id="4" name="AutoShape 4"/>
            <p:cNvSpPr>
              <a:spLocks noChangeArrowheads="1"/>
            </p:cNvSpPr>
            <p:nvPr userDrawn="1"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" name="AutoShape 5"/>
            <p:cNvSpPr>
              <a:spLocks noChangeArrowheads="1"/>
            </p:cNvSpPr>
            <p:nvPr userDrawn="1"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2484438" y="333375"/>
            <a:ext cx="4679950" cy="10080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en-US" altLang="en-US" sz="1600" i="1" smtClean="0">
              <a:solidFill>
                <a:srgbClr val="004E8C"/>
              </a:solidFill>
              <a:latin typeface="Times New Roman" pitchFamily="18" charset="0"/>
            </a:endParaRPr>
          </a:p>
        </p:txBody>
      </p:sp>
      <p:grpSp>
        <p:nvGrpSpPr>
          <p:cNvPr id="7" name="Group 21"/>
          <p:cNvGrpSpPr>
            <a:grpSpLocks/>
          </p:cNvGrpSpPr>
          <p:nvPr userDrawn="1"/>
        </p:nvGrpSpPr>
        <p:grpSpPr bwMode="auto">
          <a:xfrm>
            <a:off x="539750" y="115888"/>
            <a:ext cx="8208963" cy="1152525"/>
            <a:chOff x="340" y="73"/>
            <a:chExt cx="5171" cy="726"/>
          </a:xfrm>
        </p:grpSpPr>
        <p:pic>
          <p:nvPicPr>
            <p:cNvPr id="8" name="Picture 16" descr="eu_2funds_b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10"/>
              <a:ext cx="1270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8" descr="opt_logo_b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" y="73"/>
              <a:ext cx="907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Line 19"/>
            <p:cNvSpPr>
              <a:spLocks noChangeShapeType="1"/>
            </p:cNvSpPr>
            <p:nvPr userDrawn="1"/>
          </p:nvSpPr>
          <p:spPr bwMode="auto">
            <a:xfrm>
              <a:off x="476" y="799"/>
              <a:ext cx="4899" cy="0"/>
            </a:xfrm>
            <a:prstGeom prst="line">
              <a:avLst/>
            </a:prstGeom>
            <a:noFill/>
            <a:ln w="38100">
              <a:solidFill>
                <a:srgbClr val="002B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pic>
        <p:nvPicPr>
          <p:cNvPr id="11" name="Picture 20" descr="next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021388"/>
            <a:ext cx="1152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844675"/>
            <a:ext cx="72390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i="1">
                <a:solidFill>
                  <a:srgbClr val="004E8C"/>
                </a:solidFill>
                <a:latin typeface="Times New Roman" pitchFamily="18" charset="0"/>
              </a:defRPr>
            </a:lvl1pPr>
          </a:lstStyle>
          <a:p>
            <a:r>
              <a:rPr lang="bg-BG"/>
              <a:t>ХІV – то заседание </a:t>
            </a:r>
          </a:p>
          <a:p>
            <a:r>
              <a:rPr lang="bg-BG"/>
              <a:t>на Комитета за наблюдение  на </a:t>
            </a:r>
          </a:p>
          <a:p>
            <a:r>
              <a:rPr lang="bg-BG"/>
              <a:t>Оперативна програма  “Транспорт” 2007 -2013 г.</a:t>
            </a:r>
            <a:endParaRPr lang="en-US"/>
          </a:p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31434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564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67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115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667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571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665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F0EF7-5170-4F98-9D3B-0261A39AB3D6}" type="datetimeFigureOut">
              <a:rPr lang="bg-BG"/>
              <a:pPr>
                <a:defRPr/>
              </a:pPr>
              <a:t>5.6.2015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8ECA7-F5BE-4273-ACC0-D19CD5A7ECF7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738226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54047-DCB5-41A5-8DC2-C554460AE22C}" type="datetimeFigureOut">
              <a:rPr lang="bg-BG"/>
              <a:pPr>
                <a:defRPr/>
              </a:pPr>
              <a:t>5.6.2015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88DC7-58C1-4131-878E-C8400938F147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226033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A4497-FDDF-4BDA-A07C-AD386D27DA29}" type="datetimeFigureOut">
              <a:rPr lang="bg-BG"/>
              <a:pPr>
                <a:defRPr/>
              </a:pPr>
              <a:t>5.6.2015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31365-FEE2-44AC-8C11-95F30D213D70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189847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6690A-B209-4ABD-B25A-EAF42B24B7FC}" type="datetimeFigureOut">
              <a:rPr lang="bg-BG"/>
              <a:pPr>
                <a:defRPr/>
              </a:pPr>
              <a:t>5.6.2015 г.</a:t>
            </a:fld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9C8B6-3B7D-44BE-B008-C118061485BC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100913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42167-2DA6-4150-A701-0D7D6D86C809}" type="datetimeFigureOut">
              <a:rPr lang="bg-BG"/>
              <a:pPr>
                <a:defRPr/>
              </a:pPr>
              <a:t>5.6.2015 г.</a:t>
            </a:fld>
            <a:endParaRPr lang="bg-B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6A5F3-6E56-450B-8C3C-28470853CE51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602336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301F1-1B2D-47C7-B1DF-424BF42506F4}" type="datetimeFigureOut">
              <a:rPr lang="bg-BG"/>
              <a:pPr>
                <a:defRPr/>
              </a:pPr>
              <a:t>5.6.2015 г.</a:t>
            </a:fld>
            <a:endParaRPr lang="bg-B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D048E-A8F6-4EE7-8D90-A6697DEB1BE6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19608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 smtClean="0"/>
          </a:p>
          <a:p>
            <a:pPr>
              <a:defRPr/>
            </a:pPr>
            <a:r>
              <a:rPr lang="en-US" altLang="en-US" dirty="0" smtClean="0"/>
              <a:t>X</a:t>
            </a:r>
            <a:r>
              <a:rPr lang="bg-BG" altLang="en-US" dirty="0" smtClean="0"/>
              <a:t>V</a:t>
            </a:r>
            <a:r>
              <a:rPr lang="en-US" altLang="en-US" dirty="0" smtClean="0"/>
              <a:t>II</a:t>
            </a:r>
            <a:r>
              <a:rPr lang="bg-BG" altLang="en-US" dirty="0" smtClean="0"/>
              <a:t> заседание на Комитета за наблюдение на</a:t>
            </a:r>
            <a:r>
              <a:rPr lang="en-US" altLang="en-US" dirty="0" smtClean="0"/>
              <a:t> </a:t>
            </a:r>
            <a:r>
              <a:rPr lang="bg-BG" altLang="en-US" dirty="0" smtClean="0"/>
              <a:t>Оперативна програма  “Транспорт” 2007-2013 г.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3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E318C-1BF3-41AA-BFA3-3BC801AA31CE}" type="datetimeFigureOut">
              <a:rPr lang="bg-BG"/>
              <a:pPr>
                <a:defRPr/>
              </a:pPr>
              <a:t>5.6.2015 г.</a:t>
            </a:fld>
            <a:endParaRPr lang="bg-B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22D76-2B43-4BD2-8D02-E7CBB1F7910D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796915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E0610-D1BF-407E-AD89-B6332F6DCE70}" type="datetimeFigureOut">
              <a:rPr lang="bg-BG"/>
              <a:pPr>
                <a:defRPr/>
              </a:pPr>
              <a:t>5.6.2015 г.</a:t>
            </a:fld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7D172-08F1-49A0-939A-0222637C87D6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771153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17EAC-941A-4365-A3D2-4183F214EC26}" type="datetimeFigureOut">
              <a:rPr lang="bg-BG"/>
              <a:pPr>
                <a:defRPr/>
              </a:pPr>
              <a:t>5.6.2015 г.</a:t>
            </a:fld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6E6D4-54BD-45F3-BC01-773F489FCC9B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551073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1685B-034C-4DFD-8DDF-2822FB9DC471}" type="datetimeFigureOut">
              <a:rPr lang="bg-BG"/>
              <a:pPr>
                <a:defRPr/>
              </a:pPr>
              <a:t>5.6.2015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9F3B9-F80E-4439-B11E-728D16FAED8C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608636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6115E-8CBF-4262-8642-2C83096DE7E3}" type="datetimeFigureOut">
              <a:rPr lang="bg-BG"/>
              <a:pPr>
                <a:defRPr/>
              </a:pPr>
              <a:t>5.6.2015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33288-771A-4064-B27D-7B1CD70E0291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676886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 userDrawn="1"/>
        </p:nvGrpSpPr>
        <p:grpSpPr bwMode="auto">
          <a:xfrm>
            <a:off x="-3222625" y="304800"/>
            <a:ext cx="4365625" cy="4724400"/>
            <a:chOff x="-2030" y="192"/>
            <a:chExt cx="2750" cy="2976"/>
          </a:xfrm>
        </p:grpSpPr>
        <p:sp>
          <p:nvSpPr>
            <p:cNvPr id="4" name="AutoShape 4"/>
            <p:cNvSpPr>
              <a:spLocks noChangeArrowheads="1"/>
            </p:cNvSpPr>
            <p:nvPr userDrawn="1"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2 w 64000"/>
                <a:gd name="T1" fmla="*/ 0 h 64000"/>
                <a:gd name="T2" fmla="*/ 3 w 64000"/>
                <a:gd name="T3" fmla="*/ 1 h 64000"/>
                <a:gd name="T4" fmla="*/ 2 w 64000"/>
                <a:gd name="T5" fmla="*/ 3 h 64000"/>
                <a:gd name="T6" fmla="*/ 2 w 64000"/>
                <a:gd name="T7" fmla="*/ 3 h 64000"/>
                <a:gd name="T8" fmla="*/ 2 w 64000"/>
                <a:gd name="T9" fmla="*/ 3 h 64000"/>
                <a:gd name="T10" fmla="*/ 2 w 64000"/>
                <a:gd name="T11" fmla="*/ 3 h 64000"/>
                <a:gd name="T12" fmla="*/ 2 w 64000"/>
                <a:gd name="T13" fmla="*/ 0 h 64000"/>
                <a:gd name="T14" fmla="*/ 2 w 64000"/>
                <a:gd name="T15" fmla="*/ 0 h 64000"/>
                <a:gd name="T16" fmla="*/ 2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smtClean="0">
                <a:solidFill>
                  <a:srgbClr val="000000"/>
                </a:solidFill>
              </a:endParaRPr>
            </a:p>
          </p:txBody>
        </p:sp>
        <p:sp>
          <p:nvSpPr>
            <p:cNvPr id="5" name="AutoShape 5"/>
            <p:cNvSpPr>
              <a:spLocks noChangeArrowheads="1"/>
            </p:cNvSpPr>
            <p:nvPr userDrawn="1"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3 w 64000"/>
                <a:gd name="T1" fmla="*/ 0 h 64000"/>
                <a:gd name="T2" fmla="*/ 4 w 64000"/>
                <a:gd name="T3" fmla="*/ 2 h 64000"/>
                <a:gd name="T4" fmla="*/ 3 w 64000"/>
                <a:gd name="T5" fmla="*/ 4 h 64000"/>
                <a:gd name="T6" fmla="*/ 3 w 64000"/>
                <a:gd name="T7" fmla="*/ 4 h 64000"/>
                <a:gd name="T8" fmla="*/ 3 w 64000"/>
                <a:gd name="T9" fmla="*/ 4 h 64000"/>
                <a:gd name="T10" fmla="*/ 3 w 64000"/>
                <a:gd name="T11" fmla="*/ 4 h 64000"/>
                <a:gd name="T12" fmla="*/ 3 w 64000"/>
                <a:gd name="T13" fmla="*/ 0 h 64000"/>
                <a:gd name="T14" fmla="*/ 3 w 64000"/>
                <a:gd name="T15" fmla="*/ 0 h 64000"/>
                <a:gd name="T16" fmla="*/ 3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2484438" y="333375"/>
            <a:ext cx="4679950" cy="10080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6666"/>
              </a:buClr>
              <a:buSzPct val="70000"/>
              <a:buFont typeface="Wingdings" pitchFamily="2" charset="2"/>
              <a:buNone/>
              <a:defRPr/>
            </a:pPr>
            <a:endParaRPr lang="en-US" altLang="en-US" sz="1600" i="1" smtClean="0">
              <a:solidFill>
                <a:srgbClr val="004E8C"/>
              </a:solidFill>
              <a:latin typeface="Times New Roman" pitchFamily="18" charset="0"/>
            </a:endParaRPr>
          </a:p>
        </p:txBody>
      </p:sp>
      <p:grpSp>
        <p:nvGrpSpPr>
          <p:cNvPr id="7" name="Group 21"/>
          <p:cNvGrpSpPr>
            <a:grpSpLocks/>
          </p:cNvGrpSpPr>
          <p:nvPr userDrawn="1"/>
        </p:nvGrpSpPr>
        <p:grpSpPr bwMode="auto">
          <a:xfrm>
            <a:off x="539750" y="115888"/>
            <a:ext cx="8208963" cy="1152525"/>
            <a:chOff x="340" y="73"/>
            <a:chExt cx="5171" cy="726"/>
          </a:xfrm>
        </p:grpSpPr>
        <p:pic>
          <p:nvPicPr>
            <p:cNvPr id="8" name="Picture 16" descr="eu_2funds_b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10"/>
              <a:ext cx="1270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8" descr="opt_logo_b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" y="73"/>
              <a:ext cx="907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Line 19"/>
            <p:cNvSpPr>
              <a:spLocks noChangeShapeType="1"/>
            </p:cNvSpPr>
            <p:nvPr userDrawn="1"/>
          </p:nvSpPr>
          <p:spPr bwMode="auto">
            <a:xfrm>
              <a:off x="476" y="799"/>
              <a:ext cx="4899" cy="0"/>
            </a:xfrm>
            <a:prstGeom prst="line">
              <a:avLst/>
            </a:prstGeom>
            <a:noFill/>
            <a:ln w="38100">
              <a:solidFill>
                <a:srgbClr val="002B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1" name="Picture 20" descr="next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021388"/>
            <a:ext cx="1152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844675"/>
            <a:ext cx="72390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i="1">
                <a:solidFill>
                  <a:srgbClr val="004E8C"/>
                </a:solidFill>
                <a:latin typeface="Times New Roman" pitchFamily="18" charset="0"/>
              </a:defRPr>
            </a:lvl1pPr>
          </a:lstStyle>
          <a:p>
            <a:r>
              <a:rPr lang="bg-BG"/>
              <a:t>ХІV – то заседание </a:t>
            </a:r>
          </a:p>
          <a:p>
            <a:r>
              <a:rPr lang="bg-BG"/>
              <a:t>на Комитета за наблюдение  на </a:t>
            </a:r>
          </a:p>
          <a:p>
            <a:r>
              <a:rPr lang="bg-BG"/>
              <a:t>Оперативна програма  “Транспорт” 2007 -2013 г.</a:t>
            </a:r>
            <a:endParaRPr lang="en-US"/>
          </a:p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7774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6666"/>
              </a:buClr>
              <a:defRPr/>
            </a:pPr>
            <a:endParaRPr lang="bg-BG" altLang="en-US"/>
          </a:p>
          <a:p>
            <a:pPr>
              <a:buClr>
                <a:srgbClr val="006666"/>
              </a:buCl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5666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6666"/>
              </a:buClr>
              <a:defRPr/>
            </a:pPr>
            <a:endParaRPr lang="bg-BG" altLang="en-US"/>
          </a:p>
          <a:p>
            <a:pPr>
              <a:buClr>
                <a:srgbClr val="006666"/>
              </a:buCl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003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6666"/>
              </a:buClr>
              <a:defRPr/>
            </a:pPr>
            <a:endParaRPr lang="bg-BG" altLang="en-US"/>
          </a:p>
          <a:p>
            <a:pPr>
              <a:buClr>
                <a:srgbClr val="006666"/>
              </a:buCl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084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6666"/>
              </a:buClr>
              <a:defRPr/>
            </a:pPr>
            <a:endParaRPr lang="bg-BG" altLang="en-US"/>
          </a:p>
          <a:p>
            <a:pPr>
              <a:buClr>
                <a:srgbClr val="006666"/>
              </a:buCl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113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057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6666"/>
              </a:buClr>
              <a:defRPr/>
            </a:pPr>
            <a:endParaRPr lang="bg-BG" altLang="en-US"/>
          </a:p>
          <a:p>
            <a:pPr>
              <a:buClr>
                <a:srgbClr val="006666"/>
              </a:buCl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6741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6666"/>
              </a:buClr>
              <a:defRPr/>
            </a:pPr>
            <a:endParaRPr lang="bg-BG" altLang="en-US"/>
          </a:p>
          <a:p>
            <a:pPr>
              <a:buClr>
                <a:srgbClr val="006666"/>
              </a:buCl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070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6666"/>
              </a:buClr>
              <a:defRPr/>
            </a:pPr>
            <a:endParaRPr lang="bg-BG" altLang="en-US"/>
          </a:p>
          <a:p>
            <a:pPr>
              <a:buClr>
                <a:srgbClr val="006666"/>
              </a:buCl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605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6666"/>
              </a:buClr>
              <a:defRPr/>
            </a:pPr>
            <a:endParaRPr lang="bg-BG" altLang="en-US"/>
          </a:p>
          <a:p>
            <a:pPr>
              <a:buClr>
                <a:srgbClr val="006666"/>
              </a:buCl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3900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6666"/>
              </a:buClr>
              <a:defRPr/>
            </a:pPr>
            <a:endParaRPr lang="bg-BG" altLang="en-US"/>
          </a:p>
          <a:p>
            <a:pPr>
              <a:buClr>
                <a:srgbClr val="006666"/>
              </a:buCl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6731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67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6666"/>
              </a:buClr>
              <a:defRPr/>
            </a:pPr>
            <a:endParaRPr lang="bg-BG" altLang="en-US"/>
          </a:p>
          <a:p>
            <a:pPr>
              <a:buClr>
                <a:srgbClr val="006666"/>
              </a:buCl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4383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667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6666"/>
              </a:buClr>
              <a:defRPr/>
            </a:pPr>
            <a:endParaRPr lang="bg-BG" altLang="en-US"/>
          </a:p>
          <a:p>
            <a:pPr>
              <a:buClr>
                <a:srgbClr val="006666"/>
              </a:buCl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9838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6666"/>
              </a:buClr>
              <a:defRPr/>
            </a:pPr>
            <a:endParaRPr lang="bg-BG" altLang="en-US"/>
          </a:p>
          <a:p>
            <a:pPr>
              <a:buClr>
                <a:srgbClr val="006666"/>
              </a:buCl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12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400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70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89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63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1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34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text styles</a:t>
            </a:r>
          </a:p>
          <a:p>
            <a:pPr lvl="1"/>
            <a:r>
              <a:rPr lang="bg-BG" altLang="en-US" smtClean="0"/>
              <a:t>Second level</a:t>
            </a:r>
          </a:p>
          <a:p>
            <a:pPr lvl="2"/>
            <a:r>
              <a:rPr lang="bg-BG" altLang="en-US" smtClean="0"/>
              <a:t>Third level</a:t>
            </a:r>
          </a:p>
          <a:p>
            <a:pPr lvl="3"/>
            <a:r>
              <a:rPr lang="bg-BG" altLang="en-US" smtClean="0"/>
              <a:t>Fourth level</a:t>
            </a:r>
          </a:p>
          <a:p>
            <a:pPr lvl="4"/>
            <a:r>
              <a:rPr lang="bg-BG" altLang="en-US" smtClean="0"/>
              <a:t>Fifth level</a:t>
            </a:r>
          </a:p>
        </p:txBody>
      </p:sp>
      <p:grpSp>
        <p:nvGrpSpPr>
          <p:cNvPr id="1027" name="Group 11"/>
          <p:cNvGrpSpPr>
            <a:grpSpLocks/>
          </p:cNvGrpSpPr>
          <p:nvPr userDrawn="1"/>
        </p:nvGrpSpPr>
        <p:grpSpPr bwMode="auto">
          <a:xfrm>
            <a:off x="539750" y="115888"/>
            <a:ext cx="8208963" cy="1152525"/>
            <a:chOff x="340" y="73"/>
            <a:chExt cx="5171" cy="726"/>
          </a:xfrm>
        </p:grpSpPr>
        <p:pic>
          <p:nvPicPr>
            <p:cNvPr id="1034" name="Picture 12" descr="eu_2funds_bg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10"/>
              <a:ext cx="1270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3" descr="opt_logo_bg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" y="73"/>
              <a:ext cx="907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6" name="Line 14"/>
            <p:cNvSpPr>
              <a:spLocks noChangeShapeType="1"/>
            </p:cNvSpPr>
            <p:nvPr userDrawn="1"/>
          </p:nvSpPr>
          <p:spPr bwMode="auto">
            <a:xfrm>
              <a:off x="476" y="799"/>
              <a:ext cx="4899" cy="0"/>
            </a:xfrm>
            <a:prstGeom prst="line">
              <a:avLst/>
            </a:prstGeom>
            <a:noFill/>
            <a:ln w="38100">
              <a:solidFill>
                <a:srgbClr val="002B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1028" name="Line 15"/>
          <p:cNvSpPr>
            <a:spLocks noChangeShapeType="1"/>
          </p:cNvSpPr>
          <p:nvPr userDrawn="1"/>
        </p:nvSpPr>
        <p:spPr bwMode="auto">
          <a:xfrm>
            <a:off x="323850" y="6308725"/>
            <a:ext cx="7561263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pic>
        <p:nvPicPr>
          <p:cNvPr id="1029" name="Picture 16" descr="next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021388"/>
            <a:ext cx="1152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164263"/>
            <a:ext cx="8172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50000"/>
              </a:lnSpc>
              <a:buClr>
                <a:schemeClr val="tx2"/>
              </a:buClr>
              <a:buSzPct val="70000"/>
              <a:buFont typeface="Wingdings" pitchFamily="2" charset="2"/>
              <a:buNone/>
              <a:defRPr sz="1300">
                <a:solidFill>
                  <a:srgbClr val="00339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  <p:grpSp>
        <p:nvGrpSpPr>
          <p:cNvPr id="1031" name="Group 18"/>
          <p:cNvGrpSpPr>
            <a:grpSpLocks/>
          </p:cNvGrpSpPr>
          <p:nvPr userDrawn="1"/>
        </p:nvGrpSpPr>
        <p:grpSpPr bwMode="auto">
          <a:xfrm>
            <a:off x="-3222625" y="304800"/>
            <a:ext cx="4365625" cy="4724400"/>
            <a:chOff x="-2030" y="192"/>
            <a:chExt cx="2750" cy="2976"/>
          </a:xfrm>
        </p:grpSpPr>
        <p:sp>
          <p:nvSpPr>
            <p:cNvPr id="1032" name="AutoShape 19"/>
            <p:cNvSpPr>
              <a:spLocks noChangeArrowheads="1"/>
            </p:cNvSpPr>
            <p:nvPr userDrawn="1"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1033" name="AutoShape 20"/>
            <p:cNvSpPr>
              <a:spLocks noChangeArrowheads="1"/>
            </p:cNvSpPr>
            <p:nvPr userDrawn="1"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  <p:sldLayoutId id="2147484139" r:id="rId12"/>
    <p:sldLayoutId id="2147484140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text styles</a:t>
            </a:r>
          </a:p>
          <a:p>
            <a:pPr lvl="1"/>
            <a:r>
              <a:rPr lang="bg-BG" altLang="en-US" smtClean="0"/>
              <a:t>Second level</a:t>
            </a:r>
          </a:p>
          <a:p>
            <a:pPr lvl="2"/>
            <a:r>
              <a:rPr lang="bg-BG" altLang="en-US" smtClean="0"/>
              <a:t>Third level</a:t>
            </a:r>
          </a:p>
          <a:p>
            <a:pPr lvl="3"/>
            <a:r>
              <a:rPr lang="bg-BG" altLang="en-US" smtClean="0"/>
              <a:t>Fourth level</a:t>
            </a:r>
          </a:p>
          <a:p>
            <a:pPr lvl="4"/>
            <a:r>
              <a:rPr lang="bg-BG" altLang="en-US" smtClean="0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fld id="{FA097AB6-2F87-446D-984D-290BC142EAA8}" type="datetimeFigureOut">
              <a:rPr lang="bg-BG"/>
              <a:pPr>
                <a:defRPr/>
              </a:pPr>
              <a:t>5.6.2015 г.</a:t>
            </a:fld>
            <a:endParaRPr lang="bg-BG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9C31E84-54C0-4459-B872-CC51DD4678F4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text styles</a:t>
            </a:r>
          </a:p>
          <a:p>
            <a:pPr lvl="1"/>
            <a:r>
              <a:rPr lang="bg-BG" altLang="en-US" smtClean="0"/>
              <a:t>Second level</a:t>
            </a:r>
          </a:p>
          <a:p>
            <a:pPr lvl="2"/>
            <a:r>
              <a:rPr lang="bg-BG" altLang="en-US" smtClean="0"/>
              <a:t>Third level</a:t>
            </a:r>
          </a:p>
          <a:p>
            <a:pPr lvl="3"/>
            <a:r>
              <a:rPr lang="bg-BG" altLang="en-US" smtClean="0"/>
              <a:t>Fourth level</a:t>
            </a:r>
          </a:p>
          <a:p>
            <a:pPr lvl="4"/>
            <a:r>
              <a:rPr lang="bg-BG" altLang="en-US" smtClean="0"/>
              <a:t>Fifth level</a:t>
            </a:r>
          </a:p>
        </p:txBody>
      </p:sp>
      <p:grpSp>
        <p:nvGrpSpPr>
          <p:cNvPr id="1027" name="Group 11"/>
          <p:cNvGrpSpPr>
            <a:grpSpLocks/>
          </p:cNvGrpSpPr>
          <p:nvPr userDrawn="1"/>
        </p:nvGrpSpPr>
        <p:grpSpPr bwMode="auto">
          <a:xfrm>
            <a:off x="539750" y="115888"/>
            <a:ext cx="8208963" cy="1152525"/>
            <a:chOff x="340" y="73"/>
            <a:chExt cx="5171" cy="726"/>
          </a:xfrm>
        </p:grpSpPr>
        <p:pic>
          <p:nvPicPr>
            <p:cNvPr id="1034" name="Picture 12" descr="eu_2funds_bg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10"/>
              <a:ext cx="1270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3" descr="opt_logo_bg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" y="73"/>
              <a:ext cx="907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6" name="Line 14"/>
            <p:cNvSpPr>
              <a:spLocks noChangeShapeType="1"/>
            </p:cNvSpPr>
            <p:nvPr userDrawn="1"/>
          </p:nvSpPr>
          <p:spPr bwMode="auto">
            <a:xfrm>
              <a:off x="476" y="799"/>
              <a:ext cx="4899" cy="0"/>
            </a:xfrm>
            <a:prstGeom prst="line">
              <a:avLst/>
            </a:prstGeom>
            <a:noFill/>
            <a:ln w="38100">
              <a:solidFill>
                <a:srgbClr val="002B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28" name="Line 15"/>
          <p:cNvSpPr>
            <a:spLocks noChangeShapeType="1"/>
          </p:cNvSpPr>
          <p:nvPr userDrawn="1"/>
        </p:nvSpPr>
        <p:spPr bwMode="auto">
          <a:xfrm>
            <a:off x="323850" y="6308725"/>
            <a:ext cx="7561263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 smtClean="0">
              <a:solidFill>
                <a:srgbClr val="000000"/>
              </a:solidFill>
            </a:endParaRPr>
          </a:p>
        </p:txBody>
      </p:sp>
      <p:pic>
        <p:nvPicPr>
          <p:cNvPr id="1029" name="Picture 16" descr="next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021388"/>
            <a:ext cx="1152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164263"/>
            <a:ext cx="8172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50000"/>
              </a:lnSpc>
              <a:buClr>
                <a:schemeClr val="tx2"/>
              </a:buClr>
              <a:buSzPct val="70000"/>
              <a:buFont typeface="Wingdings" pitchFamily="2" charset="2"/>
              <a:buNone/>
              <a:defRPr sz="1300">
                <a:solidFill>
                  <a:srgbClr val="003399"/>
                </a:solidFill>
                <a:latin typeface="Times New Roman" pitchFamily="18" charset="0"/>
              </a:defRPr>
            </a:lvl1pPr>
          </a:lstStyle>
          <a:p>
            <a:pPr>
              <a:buClr>
                <a:srgbClr val="006666"/>
              </a:buClr>
              <a:defRPr/>
            </a:pPr>
            <a:endParaRPr lang="bg-BG" altLang="en-US"/>
          </a:p>
          <a:p>
            <a:pPr>
              <a:buClr>
                <a:srgbClr val="006666"/>
              </a:buCl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  <p:grpSp>
        <p:nvGrpSpPr>
          <p:cNvPr id="1031" name="Group 18"/>
          <p:cNvGrpSpPr>
            <a:grpSpLocks/>
          </p:cNvGrpSpPr>
          <p:nvPr userDrawn="1"/>
        </p:nvGrpSpPr>
        <p:grpSpPr bwMode="auto">
          <a:xfrm>
            <a:off x="-3222625" y="304800"/>
            <a:ext cx="4365625" cy="4724400"/>
            <a:chOff x="-2030" y="192"/>
            <a:chExt cx="2750" cy="2976"/>
          </a:xfrm>
        </p:grpSpPr>
        <p:sp>
          <p:nvSpPr>
            <p:cNvPr id="1032" name="AutoShape 19"/>
            <p:cNvSpPr>
              <a:spLocks noChangeArrowheads="1"/>
            </p:cNvSpPr>
            <p:nvPr userDrawn="1"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2 w 64000"/>
                <a:gd name="T1" fmla="*/ 0 h 64000"/>
                <a:gd name="T2" fmla="*/ 3 w 64000"/>
                <a:gd name="T3" fmla="*/ 1 h 64000"/>
                <a:gd name="T4" fmla="*/ 2 w 64000"/>
                <a:gd name="T5" fmla="*/ 3 h 64000"/>
                <a:gd name="T6" fmla="*/ 2 w 64000"/>
                <a:gd name="T7" fmla="*/ 3 h 64000"/>
                <a:gd name="T8" fmla="*/ 2 w 64000"/>
                <a:gd name="T9" fmla="*/ 3 h 64000"/>
                <a:gd name="T10" fmla="*/ 2 w 64000"/>
                <a:gd name="T11" fmla="*/ 3 h 64000"/>
                <a:gd name="T12" fmla="*/ 2 w 64000"/>
                <a:gd name="T13" fmla="*/ 0 h 64000"/>
                <a:gd name="T14" fmla="*/ 2 w 64000"/>
                <a:gd name="T15" fmla="*/ 0 h 64000"/>
                <a:gd name="T16" fmla="*/ 2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smtClean="0">
                <a:solidFill>
                  <a:srgbClr val="000000"/>
                </a:solidFill>
              </a:endParaRPr>
            </a:p>
          </p:txBody>
        </p:sp>
        <p:sp>
          <p:nvSpPr>
            <p:cNvPr id="1033" name="AutoShape 20"/>
            <p:cNvSpPr>
              <a:spLocks noChangeArrowheads="1"/>
            </p:cNvSpPr>
            <p:nvPr userDrawn="1"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3 w 64000"/>
                <a:gd name="T1" fmla="*/ 0 h 64000"/>
                <a:gd name="T2" fmla="*/ 4 w 64000"/>
                <a:gd name="T3" fmla="*/ 2 h 64000"/>
                <a:gd name="T4" fmla="*/ 3 w 64000"/>
                <a:gd name="T5" fmla="*/ 4 h 64000"/>
                <a:gd name="T6" fmla="*/ 3 w 64000"/>
                <a:gd name="T7" fmla="*/ 4 h 64000"/>
                <a:gd name="T8" fmla="*/ 3 w 64000"/>
                <a:gd name="T9" fmla="*/ 4 h 64000"/>
                <a:gd name="T10" fmla="*/ 3 w 64000"/>
                <a:gd name="T11" fmla="*/ 4 h 64000"/>
                <a:gd name="T12" fmla="*/ 3 w 64000"/>
                <a:gd name="T13" fmla="*/ 0 h 64000"/>
                <a:gd name="T14" fmla="*/ 3 w 64000"/>
                <a:gd name="T15" fmla="*/ 0 h 64000"/>
                <a:gd name="T16" fmla="*/ 3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158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  <p:sldLayoutId id="2147484165" r:id="rId12"/>
    <p:sldLayoutId id="2147484166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1371600"/>
            <a:ext cx="7056438" cy="15525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bg-BG" altLang="en-US" sz="2200" b="1" i="0" dirty="0" smtClean="0">
              <a:solidFill>
                <a:srgbClr val="002B82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bg-BG" altLang="en-US" sz="2200" b="1" i="0" dirty="0" smtClean="0">
                <a:solidFill>
                  <a:srgbClr val="002B82"/>
                </a:solidFill>
              </a:rPr>
              <a:t>ХV</a:t>
            </a:r>
            <a:r>
              <a:rPr lang="en-US" altLang="en-US" sz="2200" b="1" i="0" dirty="0">
                <a:solidFill>
                  <a:srgbClr val="002B82"/>
                </a:solidFill>
              </a:rPr>
              <a:t>III</a:t>
            </a:r>
            <a:r>
              <a:rPr lang="bg-BG" altLang="en-US" sz="2200" b="1" i="0" dirty="0" smtClean="0">
                <a:solidFill>
                  <a:srgbClr val="002B82"/>
                </a:solidFill>
              </a:rPr>
              <a:t> заседание </a:t>
            </a:r>
          </a:p>
          <a:p>
            <a:pPr eaLnBrk="1" hangingPunct="1">
              <a:spcBef>
                <a:spcPct val="0"/>
              </a:spcBef>
            </a:pPr>
            <a:r>
              <a:rPr lang="bg-BG" altLang="en-US" sz="2200" b="1" i="0" dirty="0" smtClean="0">
                <a:solidFill>
                  <a:srgbClr val="002B82"/>
                </a:solidFill>
              </a:rPr>
              <a:t>на Комитета за наблюдение  на </a:t>
            </a:r>
          </a:p>
          <a:p>
            <a:pPr eaLnBrk="1" hangingPunct="1">
              <a:spcBef>
                <a:spcPct val="0"/>
              </a:spcBef>
            </a:pPr>
            <a:r>
              <a:rPr lang="bg-BG" altLang="en-US" sz="2200" b="1" i="0" dirty="0" smtClean="0">
                <a:solidFill>
                  <a:srgbClr val="002B82"/>
                </a:solidFill>
              </a:rPr>
              <a:t>Оперативна програма  “Транспорт” 2007 - 2013 г</a:t>
            </a:r>
            <a:r>
              <a:rPr lang="bg-BG" altLang="en-US" sz="2200" i="0" dirty="0" smtClean="0">
                <a:solidFill>
                  <a:srgbClr val="002B82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bg-BG" altLang="en-US" sz="2400" i="0" dirty="0" smtClean="0">
              <a:solidFill>
                <a:srgbClr val="004B8A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bg-BG" altLang="en-US" sz="1200" i="0" dirty="0" smtClean="0"/>
          </a:p>
          <a:p>
            <a:pPr algn="l" eaLnBrk="1" hangingPunct="1">
              <a:lnSpc>
                <a:spcPct val="80000"/>
              </a:lnSpc>
            </a:pPr>
            <a:endParaRPr lang="bg-BG" altLang="en-US" sz="700" dirty="0" smtClean="0"/>
          </a:p>
          <a:p>
            <a:pPr algn="l" eaLnBrk="1" hangingPunct="1">
              <a:lnSpc>
                <a:spcPct val="80000"/>
              </a:lnSpc>
            </a:pPr>
            <a:endParaRPr lang="bg-BG" altLang="en-US" sz="700" dirty="0" smtClean="0"/>
          </a:p>
          <a:p>
            <a:pPr algn="l" eaLnBrk="1" hangingPunct="1">
              <a:lnSpc>
                <a:spcPct val="80000"/>
              </a:lnSpc>
            </a:pPr>
            <a:endParaRPr lang="bg-BG" altLang="en-US" sz="700" dirty="0" smtClean="0"/>
          </a:p>
          <a:p>
            <a:pPr algn="l" eaLnBrk="1" hangingPunct="1">
              <a:lnSpc>
                <a:spcPct val="80000"/>
              </a:lnSpc>
            </a:pPr>
            <a:endParaRPr lang="bg-BG" altLang="en-US" sz="700" dirty="0" smtClean="0"/>
          </a:p>
          <a:p>
            <a:pPr algn="l" eaLnBrk="1" hangingPunct="1">
              <a:lnSpc>
                <a:spcPct val="80000"/>
              </a:lnSpc>
            </a:pPr>
            <a:endParaRPr lang="bg-BG" altLang="en-US" sz="700" dirty="0" smtClean="0"/>
          </a:p>
          <a:p>
            <a:pPr algn="l" eaLnBrk="1" hangingPunct="1">
              <a:lnSpc>
                <a:spcPct val="80000"/>
              </a:lnSpc>
            </a:pPr>
            <a:endParaRPr lang="bg-BG" altLang="en-US" sz="700" dirty="0" smtClean="0"/>
          </a:p>
          <a:p>
            <a:pPr algn="l" eaLnBrk="1" hangingPunct="1">
              <a:lnSpc>
                <a:spcPct val="80000"/>
              </a:lnSpc>
            </a:pPr>
            <a:endParaRPr lang="en-US" altLang="en-US" dirty="0" smtClean="0"/>
          </a:p>
          <a:p>
            <a:pPr algn="l" eaLnBrk="1" hangingPunct="1">
              <a:lnSpc>
                <a:spcPct val="80000"/>
              </a:lnSpc>
            </a:pPr>
            <a:endParaRPr lang="en-US" altLang="en-US" dirty="0" smtClean="0"/>
          </a:p>
          <a:p>
            <a:pPr algn="l" eaLnBrk="1" hangingPunct="1">
              <a:lnSpc>
                <a:spcPct val="80000"/>
              </a:lnSpc>
            </a:pPr>
            <a:endParaRPr lang="en-US" altLang="en-US" dirty="0" smtClean="0"/>
          </a:p>
          <a:p>
            <a:pPr algn="l" eaLnBrk="1" hangingPunct="1">
              <a:lnSpc>
                <a:spcPct val="80000"/>
              </a:lnSpc>
            </a:pPr>
            <a:endParaRPr lang="en-US" altLang="en-US" dirty="0" smtClean="0"/>
          </a:p>
          <a:p>
            <a:pPr algn="l" eaLnBrk="1" hangingPunct="1">
              <a:lnSpc>
                <a:spcPct val="80000"/>
              </a:lnSpc>
            </a:pPr>
            <a:endParaRPr lang="en-US" altLang="en-US" dirty="0" smtClean="0"/>
          </a:p>
          <a:p>
            <a:pPr algn="l" eaLnBrk="1" hangingPunct="1">
              <a:lnSpc>
                <a:spcPct val="80000"/>
              </a:lnSpc>
            </a:pPr>
            <a:endParaRPr lang="en-US" altLang="en-US" dirty="0" smtClean="0"/>
          </a:p>
          <a:p>
            <a:pPr algn="l" eaLnBrk="1" hangingPunct="1">
              <a:lnSpc>
                <a:spcPct val="80000"/>
              </a:lnSpc>
            </a:pPr>
            <a:r>
              <a:rPr lang="bg-BG" altLang="en-US" dirty="0"/>
              <a:t>2</a:t>
            </a:r>
            <a:r>
              <a:rPr lang="bg-BG" altLang="en-US" dirty="0" smtClean="0"/>
              <a:t> - 3 юни 2015 г.</a:t>
            </a:r>
          </a:p>
          <a:p>
            <a:pPr algn="l" eaLnBrk="1" hangingPunct="1">
              <a:lnSpc>
                <a:spcPct val="80000"/>
              </a:lnSpc>
            </a:pPr>
            <a:r>
              <a:rPr lang="bg-BG" altLang="en-US" dirty="0" smtClean="0"/>
              <a:t>гр. Правец</a:t>
            </a:r>
          </a:p>
          <a:p>
            <a:pPr algn="l" eaLnBrk="1" hangingPunct="1">
              <a:lnSpc>
                <a:spcPct val="80000"/>
              </a:lnSpc>
            </a:pPr>
            <a:endParaRPr lang="bg-BG" altLang="en-US" dirty="0" smtClean="0"/>
          </a:p>
          <a:p>
            <a:pPr eaLnBrk="1" hangingPunct="1">
              <a:lnSpc>
                <a:spcPct val="80000"/>
              </a:lnSpc>
            </a:pPr>
            <a:endParaRPr lang="en-US" altLang="en-US" dirty="0" smtClean="0"/>
          </a:p>
        </p:txBody>
      </p:sp>
      <p:graphicFrame>
        <p:nvGraphicFramePr>
          <p:cNvPr id="2073" name="Group 25"/>
          <p:cNvGraphicFramePr>
            <a:graphicFrameLocks noGrp="1"/>
          </p:cNvGraphicFramePr>
          <p:nvPr/>
        </p:nvGraphicFramePr>
        <p:xfrm>
          <a:off x="0" y="0"/>
          <a:ext cx="833440" cy="1051206"/>
        </p:xfrm>
        <a:graphic>
          <a:graphicData uri="http://schemas.openxmlformats.org/drawingml/2006/table">
            <a:tbl>
              <a:tblPr/>
              <a:tblGrid>
                <a:gridCol w="208360"/>
                <a:gridCol w="208360"/>
                <a:gridCol w="208360"/>
                <a:gridCol w="208360"/>
              </a:tblGrid>
              <a:tr h="105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75" marR="91475" marT="45543" marB="45543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4289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bg-BG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4289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4289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1475" marR="91475" marT="45543" marB="45543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4289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bg-BG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4289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4289"/>
                          </a:solidFill>
                          <a:effectLst/>
                          <a:latin typeface="Arial" charset="0"/>
                        </a:rPr>
                        <a:t>  </a:t>
                      </a:r>
                    </a:p>
                  </a:txBody>
                  <a:tcPr marL="91475" marR="91475" marT="45543" marB="45543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75" marR="91475" marT="45543" marB="45543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2905125"/>
            <a:ext cx="4732337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bg-BG" altLang="en-US" sz="1300" dirty="0" smtClean="0">
                <a:solidFill>
                  <a:srgbClr val="003399"/>
                </a:solidFill>
                <a:latin typeface="Times New Roman" pitchFamily="18" charset="0"/>
              </a:rPr>
              <a:t>ХV</a:t>
            </a:r>
            <a:r>
              <a:rPr lang="en-US" altLang="en-US" sz="1300" dirty="0" smtClean="0">
                <a:solidFill>
                  <a:srgbClr val="003399"/>
                </a:solidFill>
                <a:latin typeface="Times New Roman" pitchFamily="18" charset="0"/>
              </a:rPr>
              <a:t>III</a:t>
            </a:r>
            <a:r>
              <a:rPr lang="bg-BG" altLang="en-US" sz="1300" dirty="0" smtClean="0">
                <a:solidFill>
                  <a:srgbClr val="003399"/>
                </a:solidFill>
                <a:latin typeface="Times New Roman" pitchFamily="18" charset="0"/>
              </a:rPr>
              <a:t> заседание на Комитета за наблюдение на</a:t>
            </a:r>
            <a:r>
              <a:rPr lang="en-US" altLang="en-US" sz="1300" dirty="0" smtClean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bg-BG" altLang="en-US" sz="1300" dirty="0" smtClean="0">
                <a:solidFill>
                  <a:srgbClr val="003399"/>
                </a:solidFill>
                <a:latin typeface="Times New Roman" pitchFamily="18" charset="0"/>
              </a:rPr>
              <a:t>Оперативна програма  “Транспорт”</a:t>
            </a:r>
            <a:endParaRPr lang="en-US" altLang="en-US" sz="1300" dirty="0" smtClean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771775" y="3284538"/>
            <a:ext cx="381635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bg-BG" altLang="en-US" sz="1800" b="1" dirty="0">
                <a:solidFill>
                  <a:srgbClr val="002B8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Благодаря за вниманието!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bg-BG" altLang="en-US" sz="1800" b="1" dirty="0">
              <a:solidFill>
                <a:srgbClr val="002B82"/>
              </a:solidFill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www.optransport.bg</a:t>
            </a:r>
            <a:endParaRPr lang="en-US" altLang="en-US" sz="1600" dirty="0">
              <a:solidFill>
                <a:srgbClr val="002B8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512616"/>
              </p:ext>
            </p:extLst>
          </p:nvPr>
        </p:nvGraphicFramePr>
        <p:xfrm>
          <a:off x="0" y="0"/>
          <a:ext cx="94107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525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4661346"/>
              </p:ext>
            </p:extLst>
          </p:nvPr>
        </p:nvGraphicFramePr>
        <p:xfrm>
          <a:off x="2059" y="1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201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539552" y="1412206"/>
            <a:ext cx="7632080" cy="475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52450" indent="-5524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85750" lvl="1" eaLnBrk="1" hangingPunct="1">
              <a:buClr>
                <a:srgbClr val="002B82"/>
              </a:buClr>
              <a:buSzPct val="90000"/>
              <a:defRPr/>
            </a:pPr>
            <a:r>
              <a:rPr lang="bg-BG" altLang="en-US" sz="1600" b="1" dirty="0" smtClean="0">
                <a:solidFill>
                  <a:srgbClr val="002B82"/>
                </a:solidFill>
                <a:latin typeface="Times New Roman" pitchFamily="18" charset="0"/>
              </a:rPr>
              <a:t>В </a:t>
            </a:r>
            <a:r>
              <a:rPr lang="bg-BG" altLang="en-US" sz="1600" b="1" dirty="0">
                <a:solidFill>
                  <a:srgbClr val="002B82"/>
                </a:solidFill>
                <a:latin typeface="Times New Roman" pitchFamily="18" charset="0"/>
              </a:rPr>
              <a:t>периода от предходното </a:t>
            </a:r>
            <a:r>
              <a:rPr lang="bg-BG" altLang="en-US" sz="1600" b="1" dirty="0" smtClean="0">
                <a:solidFill>
                  <a:srgbClr val="002B82"/>
                </a:solidFill>
                <a:latin typeface="Times New Roman" pitchFamily="18" charset="0"/>
              </a:rPr>
              <a:t>заседание завърши </a:t>
            </a:r>
            <a:r>
              <a:rPr lang="bg-BG" altLang="en-US" sz="1600" b="1" dirty="0">
                <a:solidFill>
                  <a:srgbClr val="002B82"/>
                </a:solidFill>
                <a:latin typeface="Times New Roman" pitchFamily="18" charset="0"/>
              </a:rPr>
              <a:t>изпълнението на </a:t>
            </a:r>
            <a:r>
              <a:rPr lang="bg-BG" altLang="en-US" sz="1600" b="1" dirty="0" smtClean="0">
                <a:solidFill>
                  <a:srgbClr val="002B82"/>
                </a:solidFill>
                <a:latin typeface="Times New Roman" pitchFamily="18" charset="0"/>
              </a:rPr>
              <a:t>проектите:</a:t>
            </a:r>
            <a:endParaRPr lang="bg-BG" sz="1600" b="1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marL="552450" lvl="1" indent="-552450" eaLnBrk="1" hangingPunct="1">
              <a:buClr>
                <a:schemeClr val="bg1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bg-BG" sz="1600" dirty="0" smtClean="0">
                <a:solidFill>
                  <a:srgbClr val="002B82"/>
                </a:solidFill>
                <a:latin typeface="Times New Roman" pitchFamily="18" charset="0"/>
              </a:rPr>
              <a:t>Разширение </a:t>
            </a:r>
            <a:r>
              <a:rPr lang="bg-BG" sz="1600" dirty="0">
                <a:solidFill>
                  <a:srgbClr val="002B82"/>
                </a:solidFill>
                <a:latin typeface="Times New Roman" pitchFamily="18" charset="0"/>
              </a:rPr>
              <a:t>на метрото в София Етап III, Лот 1 „Цариградско шосе - Летище София” и Лот 2 „ж.к. Младост 1 - Бизнес парк в Младост 4</a:t>
            </a:r>
            <a:r>
              <a:rPr lang="bg-BG" sz="1600" dirty="0" smtClean="0">
                <a:solidFill>
                  <a:srgbClr val="002B82"/>
                </a:solidFill>
                <a:latin typeface="Times New Roman" pitchFamily="18" charset="0"/>
              </a:rPr>
              <a:t>”. </a:t>
            </a:r>
            <a:r>
              <a:rPr lang="bg-BG" sz="1600" i="1" dirty="0" smtClean="0">
                <a:solidFill>
                  <a:srgbClr val="002B82"/>
                </a:solidFill>
                <a:latin typeface="Times New Roman" pitchFamily="18" charset="0"/>
              </a:rPr>
              <a:t>В резултат </a:t>
            </a:r>
            <a:r>
              <a:rPr lang="en-US" sz="1600" i="1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bg-BG" sz="1600" i="1" dirty="0" smtClean="0">
                <a:solidFill>
                  <a:srgbClr val="002B82"/>
                </a:solidFill>
                <a:latin typeface="Times New Roman" pitchFamily="18" charset="0"/>
              </a:rPr>
              <a:t>са завършени и в експлоатация 21 </a:t>
            </a:r>
            <a:r>
              <a:rPr lang="bg-BG" sz="1600" i="1" dirty="0" err="1" smtClean="0">
                <a:solidFill>
                  <a:srgbClr val="002B82"/>
                </a:solidFill>
                <a:latin typeface="Times New Roman" pitchFamily="18" charset="0"/>
              </a:rPr>
              <a:t>метростанции</a:t>
            </a:r>
            <a:r>
              <a:rPr lang="bg-BG" sz="1600" i="1" dirty="0" smtClean="0">
                <a:solidFill>
                  <a:srgbClr val="002B82"/>
                </a:solidFill>
                <a:latin typeface="Times New Roman" pitchFamily="18" charset="0"/>
              </a:rPr>
              <a:t> и 21,6 км нови </a:t>
            </a:r>
            <a:r>
              <a:rPr lang="bg-BG" sz="1600" i="1" dirty="0" err="1" smtClean="0">
                <a:solidFill>
                  <a:srgbClr val="002B82"/>
                </a:solidFill>
                <a:latin typeface="Times New Roman" pitchFamily="18" charset="0"/>
              </a:rPr>
              <a:t>метролинии</a:t>
            </a:r>
            <a:endParaRPr lang="bg-BG" sz="1600" i="1" dirty="0">
              <a:solidFill>
                <a:srgbClr val="002B82"/>
              </a:solidFill>
              <a:latin typeface="Times New Roman" pitchFamily="18" charset="0"/>
            </a:endParaRPr>
          </a:p>
          <a:p>
            <a:pPr marL="552450" lvl="1" indent="-552450" eaLnBrk="1" hangingPunct="1">
              <a:buClr>
                <a:schemeClr val="bg1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002B82"/>
                </a:solidFill>
                <a:latin typeface="Times New Roman" pitchFamily="18" charset="0"/>
              </a:rPr>
              <a:t>Лот 2 от проекта за АМ </a:t>
            </a:r>
            <a:r>
              <a:rPr lang="ru-RU" sz="1600" dirty="0" smtClean="0">
                <a:solidFill>
                  <a:srgbClr val="002B82"/>
                </a:solidFill>
                <a:latin typeface="Times New Roman" pitchFamily="18" charset="0"/>
              </a:rPr>
              <a:t>„</a:t>
            </a:r>
            <a:r>
              <a:rPr lang="bg-BG" sz="1600" dirty="0" smtClean="0">
                <a:solidFill>
                  <a:srgbClr val="002B82"/>
                </a:solidFill>
                <a:latin typeface="Times New Roman" pitchFamily="18" charset="0"/>
              </a:rPr>
              <a:t>Марица</a:t>
            </a:r>
            <a:r>
              <a:rPr lang="ru-RU" sz="1600" dirty="0" smtClean="0">
                <a:solidFill>
                  <a:srgbClr val="002B82"/>
                </a:solidFill>
                <a:latin typeface="Times New Roman" pitchFamily="18" charset="0"/>
              </a:rPr>
              <a:t>“ </a:t>
            </a:r>
            <a:r>
              <a:rPr lang="en-US" sz="1600" i="1" dirty="0">
                <a:solidFill>
                  <a:srgbClr val="002B82"/>
                </a:solidFill>
                <a:latin typeface="Times New Roman" pitchFamily="18" charset="0"/>
              </a:rPr>
              <a:t>(</a:t>
            </a:r>
            <a:r>
              <a:rPr lang="ru-RU" sz="1600" i="1" dirty="0" err="1">
                <a:solidFill>
                  <a:srgbClr val="002B82"/>
                </a:solidFill>
                <a:latin typeface="Times New Roman" pitchFamily="18" charset="0"/>
              </a:rPr>
              <a:t>официалното</a:t>
            </a:r>
            <a:r>
              <a:rPr lang="ru-RU" sz="1600" i="1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2B82"/>
                </a:solidFill>
                <a:latin typeface="Times New Roman" pitchFamily="18" charset="0"/>
              </a:rPr>
              <a:t>откриване</a:t>
            </a:r>
            <a:r>
              <a:rPr lang="ru-RU" sz="1600" i="1" dirty="0">
                <a:solidFill>
                  <a:srgbClr val="002B82"/>
                </a:solidFill>
                <a:latin typeface="Times New Roman" pitchFamily="18" charset="0"/>
              </a:rPr>
              <a:t> на </a:t>
            </a:r>
            <a:r>
              <a:rPr lang="ru-RU" sz="1600" i="1" dirty="0" err="1">
                <a:solidFill>
                  <a:srgbClr val="002B82"/>
                </a:solidFill>
                <a:latin typeface="Times New Roman" pitchFamily="18" charset="0"/>
              </a:rPr>
              <a:t>обекта</a:t>
            </a:r>
            <a:r>
              <a:rPr lang="ru-RU" sz="1600" i="1" dirty="0">
                <a:solidFill>
                  <a:srgbClr val="002B82"/>
                </a:solidFill>
                <a:latin typeface="Times New Roman" pitchFamily="18" charset="0"/>
              </a:rPr>
              <a:t> се </a:t>
            </a:r>
            <a:r>
              <a:rPr lang="ru-RU" sz="1600" i="1" dirty="0" err="1">
                <a:solidFill>
                  <a:srgbClr val="002B82"/>
                </a:solidFill>
                <a:latin typeface="Times New Roman" pitchFamily="18" charset="0"/>
              </a:rPr>
              <a:t>състоя</a:t>
            </a:r>
            <a:r>
              <a:rPr lang="ru-RU" sz="1600" i="1" dirty="0">
                <a:solidFill>
                  <a:srgbClr val="002B82"/>
                </a:solidFill>
                <a:latin typeface="Times New Roman" pitchFamily="18" charset="0"/>
              </a:rPr>
              <a:t> на 28 май 2015 г.</a:t>
            </a:r>
            <a:r>
              <a:rPr lang="en-US" sz="1600" i="1" dirty="0">
                <a:solidFill>
                  <a:srgbClr val="002B82"/>
                </a:solidFill>
                <a:latin typeface="Times New Roman" pitchFamily="18" charset="0"/>
              </a:rPr>
              <a:t>)</a:t>
            </a:r>
            <a:endParaRPr lang="bg-BG" sz="1600" i="1" dirty="0">
              <a:solidFill>
                <a:srgbClr val="002B82"/>
              </a:solidFill>
              <a:latin typeface="Times New Roman" pitchFamily="18" charset="0"/>
            </a:endParaRPr>
          </a:p>
          <a:p>
            <a:pPr marL="552450" lvl="1" indent="-552450" eaLnBrk="1" hangingPunct="1">
              <a:buClr>
                <a:schemeClr val="bg1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ru-RU" sz="1600" dirty="0" err="1" smtClean="0">
                <a:solidFill>
                  <a:srgbClr val="002B82"/>
                </a:solidFill>
                <a:latin typeface="Times New Roman" pitchFamily="18" charset="0"/>
              </a:rPr>
              <a:t>През</a:t>
            </a:r>
            <a:r>
              <a:rPr lang="ru-RU" sz="1600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sz="1600" dirty="0">
                <a:solidFill>
                  <a:srgbClr val="002B82"/>
                </a:solidFill>
                <a:latin typeface="Times New Roman" pitchFamily="18" charset="0"/>
              </a:rPr>
              <a:t>м. </a:t>
            </a:r>
            <a:r>
              <a:rPr lang="bg-BG" sz="1600" dirty="0" smtClean="0">
                <a:solidFill>
                  <a:srgbClr val="002B82"/>
                </a:solidFill>
                <a:latin typeface="Times New Roman" pitchFamily="18" charset="0"/>
              </a:rPr>
              <a:t>януари</a:t>
            </a:r>
            <a:r>
              <a:rPr lang="ru-RU" sz="1600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sz="1600" dirty="0">
                <a:solidFill>
                  <a:srgbClr val="002B82"/>
                </a:solidFill>
                <a:latin typeface="Times New Roman" pitchFamily="18" charset="0"/>
              </a:rPr>
              <a:t>2015 </a:t>
            </a:r>
            <a:r>
              <a:rPr lang="ru-RU" sz="1600" dirty="0" smtClean="0">
                <a:solidFill>
                  <a:srgbClr val="002B82"/>
                </a:solidFill>
                <a:latin typeface="Times New Roman" pitchFamily="18" charset="0"/>
              </a:rPr>
              <a:t>г. </a:t>
            </a:r>
            <a:r>
              <a:rPr lang="bg-BG" sz="1600" dirty="0" smtClean="0">
                <a:solidFill>
                  <a:srgbClr val="002B82"/>
                </a:solidFill>
                <a:latin typeface="Times New Roman" pitchFamily="18" charset="0"/>
              </a:rPr>
              <a:t>стартира</a:t>
            </a:r>
            <a:r>
              <a:rPr lang="ru-RU" sz="1600" dirty="0" smtClean="0">
                <a:solidFill>
                  <a:srgbClr val="002B82"/>
                </a:solidFill>
                <a:latin typeface="Times New Roman" pitchFamily="18" charset="0"/>
              </a:rPr>
              <a:t> проекта </a:t>
            </a:r>
            <a:r>
              <a:rPr lang="ru-RU" sz="1600" dirty="0">
                <a:solidFill>
                  <a:srgbClr val="002B82"/>
                </a:solidFill>
                <a:latin typeface="Times New Roman" pitchFamily="18" charset="0"/>
              </a:rPr>
              <a:t>за </a:t>
            </a:r>
            <a:r>
              <a:rPr lang="ru-RU" sz="1600" dirty="0" err="1">
                <a:solidFill>
                  <a:srgbClr val="002B82"/>
                </a:solidFill>
                <a:latin typeface="Times New Roman" pitchFamily="18" charset="0"/>
              </a:rPr>
              <a:t>изграждане</a:t>
            </a:r>
            <a:r>
              <a:rPr lang="ru-RU" sz="1600" dirty="0">
                <a:solidFill>
                  <a:srgbClr val="002B82"/>
                </a:solidFill>
                <a:latin typeface="Times New Roman" pitchFamily="18" charset="0"/>
              </a:rPr>
              <a:t> на </a:t>
            </a:r>
            <a:r>
              <a:rPr lang="ru-RU" sz="1600" dirty="0" err="1" smtClean="0">
                <a:solidFill>
                  <a:srgbClr val="002B82"/>
                </a:solidFill>
                <a:latin typeface="Times New Roman" pitchFamily="18" charset="0"/>
              </a:rPr>
              <a:t>Интегрирана</a:t>
            </a:r>
            <a:r>
              <a:rPr lang="ru-RU" sz="1600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sz="1600" dirty="0">
                <a:solidFill>
                  <a:srgbClr val="002B82"/>
                </a:solidFill>
                <a:latin typeface="Times New Roman" pitchFamily="18" charset="0"/>
              </a:rPr>
              <a:t>система за управление на трафика </a:t>
            </a:r>
            <a:endParaRPr lang="ru-RU" sz="1600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marL="552450" lvl="1" indent="-552450" eaLnBrk="1" hangingPunct="1">
              <a:buClr>
                <a:schemeClr val="bg1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bg-BG" sz="1600" dirty="0" smtClean="0">
                <a:solidFill>
                  <a:srgbClr val="002B82"/>
                </a:solidFill>
                <a:latin typeface="Times New Roman" pitchFamily="18" charset="0"/>
              </a:rPr>
              <a:t>За сградите - брегови център </a:t>
            </a:r>
            <a:r>
              <a:rPr lang="ru-RU" sz="1600" dirty="0" smtClean="0">
                <a:solidFill>
                  <a:srgbClr val="002B82"/>
                </a:solidFill>
                <a:latin typeface="Times New Roman" pitchFamily="18" charset="0"/>
              </a:rPr>
              <a:t>Варна </a:t>
            </a:r>
            <a:r>
              <a:rPr lang="ru-RU" sz="1600" dirty="0">
                <a:solidFill>
                  <a:srgbClr val="002B82"/>
                </a:solidFill>
                <a:latin typeface="Times New Roman" pitchFamily="18" charset="0"/>
              </a:rPr>
              <a:t>и Бургас, част от проекта </a:t>
            </a:r>
            <a:r>
              <a:rPr lang="ru-RU" sz="1600" dirty="0" smtClean="0">
                <a:solidFill>
                  <a:srgbClr val="002B82"/>
                </a:solidFill>
                <a:latin typeface="Times New Roman" pitchFamily="18" charset="0"/>
              </a:rPr>
              <a:t>VTMIS, </a:t>
            </a:r>
            <a:r>
              <a:rPr lang="ru-RU" sz="1600" dirty="0" err="1" smtClean="0">
                <a:solidFill>
                  <a:srgbClr val="002B82"/>
                </a:solidFill>
                <a:latin typeface="Times New Roman" pitchFamily="18" charset="0"/>
              </a:rPr>
              <a:t>са</a:t>
            </a:r>
            <a:r>
              <a:rPr lang="ru-RU" sz="1600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B82"/>
                </a:solidFill>
                <a:latin typeface="Times New Roman" pitchFamily="18" charset="0"/>
              </a:rPr>
              <a:t>подписани</a:t>
            </a:r>
            <a:r>
              <a:rPr lang="ru-RU" sz="1600" dirty="0" smtClean="0">
                <a:solidFill>
                  <a:srgbClr val="002B82"/>
                </a:solidFill>
                <a:latin typeface="Times New Roman" pitchFamily="18" charset="0"/>
              </a:rPr>
              <a:t> Акт </a:t>
            </a:r>
            <a:r>
              <a:rPr lang="ru-RU" sz="1600" dirty="0">
                <a:solidFill>
                  <a:srgbClr val="002B82"/>
                </a:solidFill>
                <a:latin typeface="Times New Roman" pitchFamily="18" charset="0"/>
              </a:rPr>
              <a:t>образец №15</a:t>
            </a:r>
            <a:endParaRPr lang="ru-RU" sz="1600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marL="285750" lvl="1" eaLnBrk="1" hangingPunct="1">
              <a:buClr>
                <a:schemeClr val="bg1"/>
              </a:buClr>
              <a:buSzPct val="90000"/>
              <a:defRPr/>
            </a:pPr>
            <a:endParaRPr lang="en-US" sz="1600" b="1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marL="285750" lvl="1" eaLnBrk="1" hangingPunct="1">
              <a:buClr>
                <a:srgbClr val="002B82"/>
              </a:buClr>
              <a:buSzPct val="90000"/>
              <a:defRPr/>
            </a:pPr>
            <a:r>
              <a:rPr lang="ru-RU" sz="1600" b="1" dirty="0" smtClean="0">
                <a:solidFill>
                  <a:srgbClr val="002B82"/>
                </a:solidFill>
                <a:latin typeface="Times New Roman" pitchFamily="18" charset="0"/>
              </a:rPr>
              <a:t>В </a:t>
            </a:r>
            <a:r>
              <a:rPr lang="ru-RU" sz="1600" b="1" dirty="0">
                <a:solidFill>
                  <a:srgbClr val="002B82"/>
                </a:solidFill>
                <a:latin typeface="Times New Roman" pitchFamily="18" charset="0"/>
              </a:rPr>
              <a:t>периода от </a:t>
            </a:r>
            <a:r>
              <a:rPr lang="bg-BG" sz="1600" b="1" dirty="0" smtClean="0">
                <a:solidFill>
                  <a:srgbClr val="002B82"/>
                </a:solidFill>
                <a:latin typeface="Times New Roman" pitchFamily="18" charset="0"/>
              </a:rPr>
              <a:t>предходното</a:t>
            </a:r>
            <a:r>
              <a:rPr lang="ru-RU" sz="1600" b="1" dirty="0" smtClean="0">
                <a:solidFill>
                  <a:srgbClr val="002B82"/>
                </a:solidFill>
                <a:latin typeface="Times New Roman" pitchFamily="18" charset="0"/>
              </a:rPr>
              <a:t> заседание:</a:t>
            </a:r>
            <a:endParaRPr lang="ru-RU" sz="1600" b="1" dirty="0">
              <a:solidFill>
                <a:srgbClr val="002B82"/>
              </a:solidFill>
              <a:latin typeface="Times New Roman" pitchFamily="18" charset="0"/>
            </a:endParaRPr>
          </a:p>
          <a:p>
            <a:pPr eaLnBrk="1" hangingPunct="1">
              <a:buClr>
                <a:schemeClr val="bg1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bg-BG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Физическ</a:t>
            </a:r>
            <a:r>
              <a:rPr lang="en-US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o</a:t>
            </a:r>
            <a:r>
              <a:rPr lang="bg-BG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то изпълнение </a:t>
            </a:r>
            <a:r>
              <a:rPr lang="bg-BG" altLang="en-US" sz="1600" dirty="0">
                <a:solidFill>
                  <a:srgbClr val="002B82"/>
                </a:solidFill>
                <a:latin typeface="Times New Roman" pitchFamily="18" charset="0"/>
              </a:rPr>
              <a:t>на проекта 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</a:rPr>
              <a:t>„Реконструкция и </a:t>
            </a:r>
            <a:r>
              <a:rPr lang="bg-BG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електрификация</a:t>
            </a:r>
            <a:r>
              <a:rPr lang="ru-RU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</a:rPr>
              <a:t>на </a:t>
            </a:r>
            <a:r>
              <a:rPr lang="ru-RU" altLang="en-US" sz="1600" i="1" dirty="0" err="1" smtClean="0">
                <a:solidFill>
                  <a:srgbClr val="002B82"/>
                </a:solidFill>
                <a:latin typeface="Times New Roman" pitchFamily="18" charset="0"/>
              </a:rPr>
              <a:t>ж.п</a:t>
            </a:r>
            <a:r>
              <a:rPr lang="ru-RU" altLang="en-US" sz="1600" i="1" dirty="0" smtClean="0">
                <a:solidFill>
                  <a:srgbClr val="002B82"/>
                </a:solidFill>
                <a:latin typeface="Times New Roman" pitchFamily="18" charset="0"/>
              </a:rPr>
              <a:t>. </a:t>
            </a:r>
            <a:r>
              <a:rPr lang="ru-RU" altLang="en-US" sz="1600" i="1" dirty="0" err="1" smtClean="0">
                <a:solidFill>
                  <a:srgbClr val="002B82"/>
                </a:solidFill>
                <a:latin typeface="Times New Roman" pitchFamily="18" charset="0"/>
              </a:rPr>
              <a:t>линията</a:t>
            </a:r>
            <a:r>
              <a:rPr lang="ru-RU" altLang="en-US" sz="1600" i="1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600" i="1" dirty="0" err="1" smtClean="0">
                <a:solidFill>
                  <a:srgbClr val="002B82"/>
                </a:solidFill>
                <a:latin typeface="Times New Roman" pitchFamily="18" charset="0"/>
              </a:rPr>
              <a:t>Пловдив-Свиленград</a:t>
            </a:r>
            <a:r>
              <a:rPr lang="en-US" altLang="en-US" sz="1600" i="1" dirty="0" smtClean="0">
                <a:solidFill>
                  <a:srgbClr val="002B82"/>
                </a:solidFill>
                <a:latin typeface="Times New Roman" pitchFamily="18" charset="0"/>
              </a:rPr>
              <a:t>”</a:t>
            </a:r>
            <a:r>
              <a:rPr lang="ru-RU" altLang="en-US" sz="1600" i="1" dirty="0" smtClean="0">
                <a:solidFill>
                  <a:srgbClr val="002B82"/>
                </a:solidFill>
                <a:latin typeface="Times New Roman" pitchFamily="18" charset="0"/>
              </a:rPr>
              <a:t>  </a:t>
            </a:r>
            <a:r>
              <a:rPr lang="bg-BG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нарастна от </a:t>
            </a:r>
            <a:r>
              <a:rPr lang="bg-BG" altLang="en-US" sz="1600" b="1" dirty="0">
                <a:solidFill>
                  <a:srgbClr val="002B82"/>
                </a:solidFill>
                <a:latin typeface="Times New Roman" pitchFamily="18" charset="0"/>
              </a:rPr>
              <a:t>55% </a:t>
            </a:r>
            <a:r>
              <a:rPr lang="bg-BG" altLang="en-US" sz="1600" dirty="0">
                <a:solidFill>
                  <a:srgbClr val="002B82"/>
                </a:solidFill>
                <a:latin typeface="Times New Roman" pitchFamily="18" charset="0"/>
              </a:rPr>
              <a:t>на </a:t>
            </a:r>
            <a:r>
              <a:rPr lang="bg-BG" altLang="en-US" sz="1600" b="1" dirty="0">
                <a:solidFill>
                  <a:srgbClr val="002B82"/>
                </a:solidFill>
                <a:latin typeface="Times New Roman" pitchFamily="18" charset="0"/>
              </a:rPr>
              <a:t>70%</a:t>
            </a:r>
          </a:p>
          <a:p>
            <a:pPr eaLnBrk="1" hangingPunct="1">
              <a:buClr>
                <a:srgbClr val="002B82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ru-RU" altLang="en-US" sz="1600" dirty="0" err="1">
                <a:solidFill>
                  <a:srgbClr val="002B82"/>
                </a:solidFill>
                <a:latin typeface="Times New Roman" pitchFamily="18" charset="0"/>
              </a:rPr>
              <a:t>Физическ</a:t>
            </a:r>
            <a:r>
              <a:rPr lang="en-US" altLang="en-US" sz="1600" dirty="0">
                <a:solidFill>
                  <a:srgbClr val="002B82"/>
                </a:solidFill>
                <a:latin typeface="Times New Roman" pitchFamily="18" charset="0"/>
              </a:rPr>
              <a:t>o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</a:rPr>
              <a:t>то </a:t>
            </a:r>
            <a:r>
              <a:rPr lang="ru-RU" altLang="en-US" sz="1600" dirty="0" err="1">
                <a:solidFill>
                  <a:srgbClr val="002B82"/>
                </a:solidFill>
                <a:latin typeface="Times New Roman" pitchFamily="18" charset="0"/>
              </a:rPr>
              <a:t>изпълнение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</a:rPr>
              <a:t> на проекта </a:t>
            </a:r>
            <a:r>
              <a:rPr lang="ru-RU" altLang="en-US" sz="1600" i="1" dirty="0">
                <a:solidFill>
                  <a:srgbClr val="002B82"/>
                </a:solidFill>
                <a:latin typeface="Times New Roman" pitchFamily="18" charset="0"/>
              </a:rPr>
              <a:t>„Модернизация на </a:t>
            </a:r>
            <a:r>
              <a:rPr lang="ru-RU" altLang="en-US" sz="1600" i="1" dirty="0" err="1" smtClean="0">
                <a:solidFill>
                  <a:srgbClr val="002B82"/>
                </a:solidFill>
                <a:latin typeface="Times New Roman" pitchFamily="18" charset="0"/>
              </a:rPr>
              <a:t>ж.п</a:t>
            </a:r>
            <a:r>
              <a:rPr lang="ru-RU" altLang="en-US" sz="1600" i="1" dirty="0" smtClean="0">
                <a:solidFill>
                  <a:srgbClr val="002B82"/>
                </a:solidFill>
                <a:latin typeface="Times New Roman" pitchFamily="18" charset="0"/>
              </a:rPr>
              <a:t>. </a:t>
            </a:r>
            <a:r>
              <a:rPr lang="ru-RU" altLang="en-US" sz="1600" i="1" dirty="0" err="1" smtClean="0">
                <a:solidFill>
                  <a:srgbClr val="002B82"/>
                </a:solidFill>
                <a:latin typeface="Times New Roman" pitchFamily="18" charset="0"/>
              </a:rPr>
              <a:t>участъка</a:t>
            </a:r>
            <a:r>
              <a:rPr lang="ru-RU" altLang="en-US" sz="1600" i="1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600" i="1" dirty="0" err="1">
                <a:solidFill>
                  <a:srgbClr val="002B82"/>
                </a:solidFill>
                <a:latin typeface="Times New Roman" pitchFamily="18" charset="0"/>
              </a:rPr>
              <a:t>Септември</a:t>
            </a:r>
            <a:r>
              <a:rPr lang="ru-RU" altLang="en-US" sz="1600" i="1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600" i="1" dirty="0" smtClean="0">
                <a:solidFill>
                  <a:srgbClr val="002B82"/>
                </a:solidFill>
                <a:latin typeface="Times New Roman" pitchFamily="18" charset="0"/>
              </a:rPr>
              <a:t>– Пловдив</a:t>
            </a:r>
            <a:r>
              <a:rPr lang="en-US" altLang="en-US" sz="1600" i="1" dirty="0" smtClean="0">
                <a:solidFill>
                  <a:srgbClr val="002B82"/>
                </a:solidFill>
                <a:latin typeface="Times New Roman" pitchFamily="18" charset="0"/>
              </a:rPr>
              <a:t>”</a:t>
            </a:r>
            <a:r>
              <a:rPr lang="ru-RU" altLang="en-US" sz="1600" i="1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bg-BG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нарастна</a:t>
            </a:r>
            <a:r>
              <a:rPr lang="ru-RU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</a:rPr>
              <a:t>от </a:t>
            </a:r>
            <a:r>
              <a:rPr lang="ru-RU" altLang="en-US" sz="1600" b="1" dirty="0">
                <a:solidFill>
                  <a:srgbClr val="002B82"/>
                </a:solidFill>
                <a:latin typeface="Times New Roman" pitchFamily="18" charset="0"/>
              </a:rPr>
              <a:t>22% 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</a:rPr>
              <a:t>на </a:t>
            </a:r>
            <a:r>
              <a:rPr lang="ru-RU" altLang="en-US" sz="1600" b="1" dirty="0" smtClean="0">
                <a:solidFill>
                  <a:srgbClr val="002B82"/>
                </a:solidFill>
                <a:latin typeface="Times New Roman" pitchFamily="18" charset="0"/>
              </a:rPr>
              <a:t>45%</a:t>
            </a:r>
            <a:endParaRPr lang="en-US" altLang="en-US" sz="1600" b="1" dirty="0">
              <a:solidFill>
                <a:srgbClr val="002B82"/>
              </a:solidFill>
              <a:latin typeface="Times New Roman" pitchFamily="18" charset="0"/>
            </a:endParaRPr>
          </a:p>
          <a:p>
            <a:pPr eaLnBrk="1" hangingPunct="1">
              <a:buClr>
                <a:schemeClr val="bg1"/>
              </a:buClr>
              <a:buSzPct val="90000"/>
              <a:buFontTx/>
              <a:buNone/>
            </a:pPr>
            <a:endParaRPr lang="bg-BG" altLang="en-US" sz="1800" b="1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7950" y="6164263"/>
            <a:ext cx="8172450" cy="504825"/>
          </a:xfrm>
        </p:spPr>
        <p:txBody>
          <a:bodyPr/>
          <a:lstStyle/>
          <a:p>
            <a:pPr>
              <a:defRPr/>
            </a:pPr>
            <a:endParaRPr lang="bg-BG" altLang="en-US" dirty="0" smtClean="0"/>
          </a:p>
          <a:p>
            <a:pPr>
              <a:defRPr/>
            </a:pPr>
            <a:r>
              <a:rPr lang="en-US" altLang="en-US" dirty="0" smtClean="0"/>
              <a:t>X</a:t>
            </a:r>
            <a:r>
              <a:rPr lang="bg-BG" altLang="en-US" dirty="0" smtClean="0"/>
              <a:t>V</a:t>
            </a:r>
            <a:r>
              <a:rPr lang="en-US" altLang="en-US" dirty="0"/>
              <a:t>III</a:t>
            </a:r>
            <a:r>
              <a:rPr lang="bg-BG" altLang="en-US" dirty="0" smtClean="0"/>
              <a:t> заседание на Комитета за наблюдение на</a:t>
            </a:r>
            <a:r>
              <a:rPr lang="en-US" altLang="en-US" dirty="0" smtClean="0"/>
              <a:t> </a:t>
            </a:r>
            <a:r>
              <a:rPr lang="bg-BG" altLang="en-US" dirty="0" smtClean="0"/>
              <a:t>Оперативна програма  “Транспорт” 2007-2013 г.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09800" y="381000"/>
            <a:ext cx="54501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200" b="1" dirty="0" smtClean="0">
                <a:solidFill>
                  <a:srgbClr val="003399"/>
                </a:solidFill>
                <a:latin typeface="Times New Roman" pitchFamily="18" charset="0"/>
              </a:rPr>
              <a:t>Постигнати резултати</a:t>
            </a:r>
            <a:endParaRPr lang="en-US" sz="2200" b="1" dirty="0" smtClean="0">
              <a:solidFill>
                <a:srgbClr val="003399"/>
              </a:solidFill>
              <a:latin typeface="Times New Roman" pitchFamily="18" charset="0"/>
            </a:endParaRPr>
          </a:p>
          <a:p>
            <a:endParaRPr lang="bg-BG" sz="2400" b="1" dirty="0">
              <a:solidFill>
                <a:srgbClr val="0033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468313" y="1341438"/>
            <a:ext cx="575945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52450" indent="-5524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ct val="90000"/>
              <a:buFontTx/>
              <a:buChar char="•"/>
            </a:pPr>
            <a:endParaRPr lang="bg-BG" altLang="en-US" sz="1000">
              <a:solidFill>
                <a:srgbClr val="002B82"/>
              </a:solidFill>
              <a:latin typeface="Times New Roman" pitchFamily="18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62000" y="6400800"/>
            <a:ext cx="8382000" cy="412750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endParaRPr lang="en-US" altLang="bg-BG" sz="1050" i="1" dirty="0" smtClean="0">
              <a:solidFill>
                <a:schemeClr val="tx2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endParaRPr lang="en-US" altLang="bg-BG" sz="1050" i="1" dirty="0" smtClean="0">
              <a:solidFill>
                <a:schemeClr val="tx2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bg-BG" altLang="en-US" sz="1400" b="1" dirty="0">
              <a:solidFill>
                <a:schemeClr val="tx2"/>
              </a:solidFill>
            </a:endParaRPr>
          </a:p>
          <a:p>
            <a:pPr algn="l">
              <a:buClr>
                <a:srgbClr val="006666"/>
              </a:buClr>
              <a:defRPr/>
            </a:pPr>
            <a:endParaRPr lang="en-US" altLang="en-US" dirty="0" smtClean="0"/>
          </a:p>
          <a:p>
            <a:pPr algn="l">
              <a:buClr>
                <a:srgbClr val="006666"/>
              </a:buClr>
              <a:defRPr/>
            </a:pPr>
            <a:endParaRPr lang="en-US" altLang="en-US" dirty="0"/>
          </a:p>
          <a:p>
            <a:pPr algn="l">
              <a:buClr>
                <a:srgbClr val="006666"/>
              </a:buClr>
              <a:defRPr/>
            </a:pPr>
            <a:endParaRPr lang="en-US" altLang="en-US" dirty="0" smtClean="0"/>
          </a:p>
          <a:p>
            <a:pPr algn="l">
              <a:buClr>
                <a:srgbClr val="006666"/>
              </a:buClr>
              <a:defRPr/>
            </a:pPr>
            <a:endParaRPr lang="en-US" altLang="en-US" dirty="0"/>
          </a:p>
          <a:p>
            <a:pPr algn="l">
              <a:buClr>
                <a:srgbClr val="006666"/>
              </a:buClr>
              <a:defRPr/>
            </a:pPr>
            <a:endParaRPr lang="en-US" altLang="en-US" dirty="0" smtClean="0"/>
          </a:p>
          <a:p>
            <a:pPr algn="l">
              <a:buClr>
                <a:srgbClr val="006666"/>
              </a:buClr>
              <a:defRPr/>
            </a:pPr>
            <a:endParaRPr lang="en-US" altLang="en-US" dirty="0"/>
          </a:p>
          <a:p>
            <a:pPr algn="l">
              <a:buClr>
                <a:srgbClr val="006666"/>
              </a:buClr>
              <a:defRPr/>
            </a:pPr>
            <a:endParaRPr lang="ru-RU" altLang="en-US" dirty="0"/>
          </a:p>
          <a:p>
            <a:pPr algn="l">
              <a:buClr>
                <a:srgbClr val="006666"/>
              </a:buClr>
              <a:defRPr/>
            </a:pPr>
            <a:r>
              <a:rPr lang="ru-RU" altLang="en-US" dirty="0"/>
              <a:t>XVIII заседание на Комитета за наблюдение на Оперативна </a:t>
            </a:r>
            <a:r>
              <a:rPr lang="ru-RU" altLang="en-US" dirty="0" err="1"/>
              <a:t>програма</a:t>
            </a:r>
            <a:r>
              <a:rPr lang="ru-RU" altLang="en-US" dirty="0"/>
              <a:t>  “Транспорт” 2007-2013 г</a:t>
            </a:r>
            <a:endParaRPr lang="bg-BG" altLang="en-US" dirty="0" smtClean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111375" y="404813"/>
            <a:ext cx="51133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bg-BG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Мерки за </a:t>
            </a:r>
            <a:r>
              <a:rPr lang="ru-RU" altLang="en-US" sz="2200" b="1" dirty="0" err="1" smtClean="0">
                <a:solidFill>
                  <a:srgbClr val="003399"/>
                </a:solidFill>
                <a:latin typeface="Times New Roman" pitchFamily="18" charset="0"/>
              </a:rPr>
              <a:t>приключване</a:t>
            </a:r>
            <a:r>
              <a:rPr lang="ru-RU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ru-RU" altLang="en-US" sz="2200" b="1" dirty="0" err="1" smtClean="0">
                <a:solidFill>
                  <a:srgbClr val="003399"/>
                </a:solidFill>
                <a:latin typeface="Times New Roman" pitchFamily="18" charset="0"/>
              </a:rPr>
              <a:t>изпълнението</a:t>
            </a:r>
            <a:r>
              <a:rPr lang="ru-RU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 на ОПТ 2007-2013 г. </a:t>
            </a:r>
            <a:endParaRPr lang="bg-BG" altLang="en-US" sz="2200" b="1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313" y="1341438"/>
            <a:ext cx="8280400" cy="41857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D319"/>
              </a:buClr>
              <a:buSzPct val="150000"/>
              <a:defRPr/>
            </a:pPr>
            <a:endParaRPr lang="bg-BG" altLang="en-US" sz="800" kern="0" dirty="0">
              <a:solidFill>
                <a:srgbClr val="002B82"/>
              </a:solidFill>
              <a:latin typeface="Times New Roman" pitchFamily="18" charset="0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bg-BG" altLang="en-US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Необходимо е да бъде инвестиран </a:t>
            </a:r>
            <a:r>
              <a:rPr lang="bg-BG" altLang="en-US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оставащия ресурс от </a:t>
            </a:r>
            <a:r>
              <a:rPr lang="bg-BG" altLang="en-US" b="1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en-US" altLang="en-US" b="1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en-US" b="1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млн. евро </a:t>
            </a:r>
            <a:r>
              <a:rPr lang="bg-BG" altLang="en-US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до края на 2015 г. </a:t>
            </a:r>
          </a:p>
          <a:p>
            <a:pPr lvl="1">
              <a:spcAft>
                <a:spcPts val="600"/>
              </a:spcAft>
              <a:defRPr/>
            </a:pPr>
            <a:endParaRPr lang="en-US" altLang="en-US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bg-BG" altLang="en-US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За да се постигне е необходимо:</a:t>
            </a:r>
            <a:endParaRPr lang="en-US" altLang="en-US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en-US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Пълна</a:t>
            </a:r>
            <a:r>
              <a:rPr lang="ru-RU" altLang="en-US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мобилизация на </a:t>
            </a:r>
            <a:r>
              <a:rPr lang="ru-RU" altLang="en-US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изпълнителите</a:t>
            </a:r>
            <a:r>
              <a:rPr lang="ru-RU" altLang="en-US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en-US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бенефициентите</a:t>
            </a:r>
            <a:r>
              <a:rPr lang="ru-RU" altLang="en-US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на ОПТ </a:t>
            </a:r>
            <a:endParaRPr lang="en-US" altLang="en-US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00005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altLang="en-US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Засилване</a:t>
            </a:r>
            <a:r>
              <a:rPr lang="ru-RU" altLang="en-US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en-US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координацията</a:t>
            </a:r>
            <a:r>
              <a:rPr lang="ru-RU" altLang="en-US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en-US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наблюдението</a:t>
            </a:r>
            <a:r>
              <a:rPr lang="ru-RU" altLang="en-US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en-US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контрола</a:t>
            </a:r>
            <a:r>
              <a:rPr lang="ru-RU" altLang="en-US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на „</a:t>
            </a:r>
            <a:r>
              <a:rPr lang="ru-RU" altLang="en-US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високо</a:t>
            </a:r>
            <a:r>
              <a:rPr lang="ru-RU" altLang="en-US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рисковите</a:t>
            </a:r>
            <a:r>
              <a:rPr lang="ru-RU" altLang="en-US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ru-RU" altLang="en-US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проекти</a:t>
            </a:r>
            <a:endParaRPr lang="ru-RU" altLang="en-US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00005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altLang="en-US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Подпомагане</a:t>
            </a:r>
            <a:r>
              <a:rPr lang="ru-RU" altLang="en-US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en-US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изпълнението</a:t>
            </a:r>
            <a:r>
              <a:rPr lang="ru-RU" altLang="en-US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на ж.п. </a:t>
            </a:r>
            <a:r>
              <a:rPr lang="ru-RU" altLang="en-US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проектите</a:t>
            </a:r>
            <a:r>
              <a:rPr lang="ru-RU" altLang="en-US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altLang="en-US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страна на ЕИБ</a:t>
            </a:r>
          </a:p>
          <a:p>
            <a:pPr marL="742950" lvl="1" indent="-285750">
              <a:spcAft>
                <a:spcPts val="600"/>
              </a:spcAft>
              <a:buClr>
                <a:srgbClr val="00005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altLang="en-US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Осигуряване</a:t>
            </a:r>
            <a:r>
              <a:rPr lang="ru-RU" altLang="en-US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en-US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финансов ресурс </a:t>
            </a:r>
            <a:r>
              <a:rPr lang="ru-RU" altLang="en-US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altLang="en-US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завършване</a:t>
            </a:r>
            <a:r>
              <a:rPr lang="ru-RU" altLang="en-US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en-US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проектите</a:t>
            </a:r>
            <a:endParaRPr lang="ru-RU" altLang="en-US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00005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altLang="en-US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Реалистична оценка на статуса и </a:t>
            </a:r>
            <a:r>
              <a:rPr lang="ru-RU" altLang="en-US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прогнози</a:t>
            </a:r>
            <a:r>
              <a:rPr lang="ru-RU" altLang="en-US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altLang="en-US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завършване</a:t>
            </a:r>
            <a:r>
              <a:rPr lang="ru-RU" altLang="en-US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en-US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проектите</a:t>
            </a:r>
            <a:r>
              <a:rPr lang="ru-RU" altLang="en-US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en-US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изготвяне</a:t>
            </a:r>
            <a:r>
              <a:rPr lang="ru-RU" altLang="en-US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en-US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План за действие</a:t>
            </a:r>
          </a:p>
          <a:p>
            <a:pPr marL="742950" lvl="1" indent="-285750">
              <a:spcAft>
                <a:spcPts val="600"/>
              </a:spcAft>
              <a:buClr>
                <a:srgbClr val="00005C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bg-BG" altLang="en-US" sz="20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3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468313" y="1341438"/>
            <a:ext cx="575945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52450" indent="-5524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ct val="90000"/>
              <a:buFontTx/>
              <a:buChar char="•"/>
            </a:pPr>
            <a:endParaRPr lang="bg-BG" altLang="en-US" sz="1000">
              <a:solidFill>
                <a:srgbClr val="002B82"/>
              </a:solidFill>
              <a:latin typeface="Times New Roman" pitchFamily="18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55650" y="6237288"/>
            <a:ext cx="8388350" cy="576262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endParaRPr lang="en-US" altLang="bg-BG" sz="1050" i="1" dirty="0" smtClean="0">
              <a:solidFill>
                <a:schemeClr val="tx2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endParaRPr lang="en-US" altLang="bg-BG" sz="1050" i="1" dirty="0" smtClean="0">
              <a:solidFill>
                <a:schemeClr val="tx2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bg-BG" altLang="en-US" sz="1400" b="1" dirty="0">
              <a:solidFill>
                <a:schemeClr val="tx2"/>
              </a:solidFill>
            </a:endParaRPr>
          </a:p>
          <a:p>
            <a:pPr algn="l">
              <a:buClr>
                <a:srgbClr val="006666"/>
              </a:buClr>
              <a:defRPr/>
            </a:pPr>
            <a:endParaRPr lang="bg-BG" altLang="en-US" dirty="0" smtClean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111375" y="404813"/>
            <a:ext cx="51133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bg-BG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План за действие за </a:t>
            </a:r>
            <a:r>
              <a:rPr lang="en-US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2015 </a:t>
            </a:r>
            <a:endParaRPr lang="bg-BG" altLang="en-US" sz="2200" b="1" dirty="0" smtClean="0">
              <a:solidFill>
                <a:srgbClr val="003399"/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ru-RU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ОПТ </a:t>
            </a:r>
            <a:r>
              <a:rPr lang="ru-RU" altLang="en-US" sz="2200" b="1" dirty="0">
                <a:solidFill>
                  <a:srgbClr val="003399"/>
                </a:solidFill>
                <a:latin typeface="Times New Roman" pitchFamily="18" charset="0"/>
              </a:rPr>
              <a:t>2007-2013 г</a:t>
            </a:r>
            <a:r>
              <a:rPr lang="ru-RU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.</a:t>
            </a:r>
            <a:r>
              <a:rPr lang="en-US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 (1)</a:t>
            </a:r>
            <a:r>
              <a:rPr lang="ru-RU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 </a:t>
            </a:r>
            <a:endParaRPr lang="bg-BG" altLang="en-US" sz="2200" b="1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346200"/>
            <a:ext cx="7975600" cy="6424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altLang="en-US" sz="8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002B82"/>
              </a:buClr>
              <a:buAutoNum type="arabicPeriod"/>
            </a:pPr>
            <a:r>
              <a:rPr lang="bg-BG" alt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Приключване</a:t>
            </a:r>
            <a:r>
              <a:rPr lang="ru-RU" alt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процедурата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по одобрение на проекта за</a:t>
            </a:r>
            <a:r>
              <a:rPr lang="ru-RU" alt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b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изграждане</a:t>
            </a:r>
            <a:r>
              <a:rPr lang="ru-RU" alt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на обхода на гр. Габрово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altLang="en-US" sz="1600" i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потвърден</a:t>
            </a:r>
            <a:r>
              <a:rPr lang="ru-RU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i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ангажимент</a:t>
            </a:r>
            <a:r>
              <a:rPr lang="ru-RU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en-US" sz="1600" i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България</a:t>
            </a:r>
            <a:r>
              <a:rPr lang="ru-RU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altLang="en-US" sz="1600" i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строителството</a:t>
            </a:r>
            <a:r>
              <a:rPr lang="ru-RU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en-US" sz="1600" i="1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тунел</a:t>
            </a:r>
            <a:r>
              <a:rPr lang="bg-BG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а под връх Шипка</a:t>
            </a:r>
            <a:r>
              <a:rPr lang="en-US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bg-BG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22 май 2015</a:t>
            </a:r>
            <a:r>
              <a:rPr lang="en-US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bg-BG" altLang="en-US" sz="1600" i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002B82"/>
              </a:buClr>
              <a:buAutoNum type="arabicPeriod"/>
            </a:pPr>
            <a:endParaRPr lang="ru-RU" altLang="en-US" sz="1200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2B82"/>
              </a:buClr>
            </a:pPr>
            <a:r>
              <a:rPr lang="ru-RU" alt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Възможности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за</a:t>
            </a:r>
            <a:r>
              <a:rPr lang="ru-RU" alt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b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фазиране</a:t>
            </a:r>
            <a:r>
              <a:rPr lang="ru-RU" alt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на „</a:t>
            </a:r>
            <a:r>
              <a:rPr lang="ru-RU" alt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големи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ru-RU" alt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проекти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от ОПТ</a:t>
            </a:r>
          </a:p>
          <a:p>
            <a:pPr>
              <a:buClr>
                <a:srgbClr val="002B82"/>
              </a:buClr>
            </a:pPr>
            <a:r>
              <a:rPr lang="ru-RU" altLang="en-US" sz="1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   А. Лот </a:t>
            </a:r>
            <a:r>
              <a:rPr lang="ru-RU" alt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2 от проекта „</a:t>
            </a:r>
            <a:r>
              <a:rPr lang="ru-RU" altLang="en-US" sz="1600" b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Западна</a:t>
            </a:r>
            <a:r>
              <a:rPr lang="ru-RU" alt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b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дъга</a:t>
            </a:r>
            <a:r>
              <a:rPr lang="ru-RU" alt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на СОП“</a:t>
            </a:r>
          </a:p>
          <a:p>
            <a:pPr>
              <a:buClr>
                <a:srgbClr val="002B82"/>
              </a:buClr>
            </a:pPr>
            <a:r>
              <a:rPr lang="ru-RU" altLang="en-US" sz="1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   Б. </a:t>
            </a:r>
            <a:r>
              <a:rPr lang="ru-RU" altLang="en-US" sz="1600" b="1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Железопътен</a:t>
            </a:r>
            <a:r>
              <a:rPr lang="ru-RU" altLang="en-US" sz="1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проект </a:t>
            </a:r>
            <a:r>
              <a:rPr lang="ru-RU" alt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„Пловдив – Бургас“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редукция </a:t>
            </a:r>
            <a:r>
              <a:rPr lang="ru-RU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на обхвата </a:t>
            </a:r>
            <a:r>
              <a:rPr lang="ru-RU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20 млн. </a:t>
            </a:r>
            <a:r>
              <a:rPr lang="en-US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altLang="en-US" sz="1600" i="1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вро</a:t>
            </a:r>
            <a:r>
              <a:rPr lang="en-US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bg-BG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три подстанции и проектиране и строителство на сигнализацията на жп възел Бургас</a:t>
            </a:r>
            <a:r>
              <a:rPr lang="en-US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en-US" sz="1600" i="1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2B82"/>
              </a:buClr>
            </a:pPr>
            <a:r>
              <a:rPr lang="ru-RU" altLang="en-US" sz="1600" i="1" u="sng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Необходими</a:t>
            </a:r>
            <a:r>
              <a:rPr lang="ru-RU" altLang="en-US" sz="1600" i="1" u="sng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i="1" u="sng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действия</a:t>
            </a:r>
            <a:r>
              <a:rPr lang="ru-RU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en-US" sz="1600" i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промяна</a:t>
            </a:r>
            <a:r>
              <a:rPr lang="ru-RU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en-US" sz="1600" i="1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решенията</a:t>
            </a:r>
            <a:r>
              <a:rPr lang="ru-RU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на ЕК за одобрение на </a:t>
            </a:r>
            <a:r>
              <a:rPr lang="ru-RU" altLang="en-US" sz="1600" i="1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големи</a:t>
            </a:r>
            <a:r>
              <a:rPr lang="ru-RU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i="1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проекти</a:t>
            </a:r>
            <a:r>
              <a:rPr lang="ru-RU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en-US" sz="1600" i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препрограмиране</a:t>
            </a:r>
            <a:r>
              <a:rPr lang="ru-RU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на ОПТТИ 2014-2020 - края на м. </a:t>
            </a:r>
            <a:r>
              <a:rPr lang="ru-RU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юли</a:t>
            </a:r>
          </a:p>
          <a:p>
            <a:pPr>
              <a:buClr>
                <a:srgbClr val="002B82"/>
              </a:buClr>
            </a:pPr>
            <a:endParaRPr lang="ru-RU" altLang="en-US" sz="1200" i="1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2B82"/>
              </a:buClr>
            </a:pPr>
            <a:r>
              <a:rPr lang="ru-RU" alt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altLang="en-US" sz="1600" b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Осигуряване</a:t>
            </a:r>
            <a:r>
              <a:rPr lang="ru-RU" alt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en-US" sz="1600" b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финансиране</a:t>
            </a:r>
            <a:r>
              <a:rPr lang="ru-RU" alt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altLang="en-US" sz="1600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проектите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които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няма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altLang="en-US" sz="1600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могат</a:t>
            </a:r>
            <a:r>
              <a:rPr lang="ru-RU" alt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alt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бъдат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завършени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до края на 2015 г.</a:t>
            </a:r>
          </a:p>
          <a:p>
            <a:pPr>
              <a:buClr>
                <a:srgbClr val="002B82"/>
              </a:buClr>
            </a:pPr>
            <a:r>
              <a:rPr lang="ru-RU" altLang="en-US" sz="1600" i="1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Необходими</a:t>
            </a:r>
            <a:r>
              <a:rPr lang="ru-RU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altLang="en-US" sz="1600" i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завършване</a:t>
            </a:r>
            <a:r>
              <a:rPr lang="ru-RU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i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2016г</a:t>
            </a:r>
            <a:r>
              <a:rPr lang="ru-RU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ru-RU" altLang="en-US" sz="1600" b="1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130 </a:t>
            </a:r>
            <a:r>
              <a:rPr lang="ru-RU" altLang="en-US" sz="1600" b="1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млн. евро </a:t>
            </a:r>
            <a:r>
              <a:rPr lang="ru-RU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(90 млн. евро </a:t>
            </a:r>
            <a:r>
              <a:rPr lang="ru-RU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за ж.п. </a:t>
            </a:r>
            <a:r>
              <a:rPr lang="ru-RU" altLang="en-US" sz="1600" i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проекти</a:t>
            </a:r>
            <a:r>
              <a:rPr lang="ru-RU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и 40 млн. евро </a:t>
            </a:r>
            <a:r>
              <a:rPr lang="ru-RU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altLang="en-US" sz="1600" i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пътни</a:t>
            </a:r>
            <a:r>
              <a:rPr lang="ru-RU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i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проекти</a:t>
            </a:r>
            <a:r>
              <a:rPr lang="ru-RU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1600" i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2B82"/>
              </a:buClr>
            </a:pPr>
            <a:endParaRPr lang="ru-RU" altLang="en-US" sz="1200" i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2B82"/>
              </a:buClr>
            </a:pP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4. Решение за увеличение на процента на </a:t>
            </a:r>
            <a:r>
              <a:rPr lang="ru-RU" alt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съфинансиране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на КФ и </a:t>
            </a:r>
            <a:r>
              <a:rPr lang="ru-RU" altLang="en-US" sz="1600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съответно</a:t>
            </a:r>
            <a:r>
              <a:rPr lang="ru-RU" alt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намаление</a:t>
            </a:r>
            <a:r>
              <a:rPr lang="ru-RU" alt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на нац. </a:t>
            </a:r>
            <a:r>
              <a:rPr lang="ru-RU" alt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съфинансиране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alt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формиране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БФП на 85%/15%</a:t>
            </a:r>
          </a:p>
          <a:p>
            <a:pPr>
              <a:buClr>
                <a:srgbClr val="002B82"/>
              </a:buClr>
            </a:pPr>
            <a:r>
              <a:rPr lang="ru-RU" altLang="en-US" sz="1600" b="1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ЕФФР – не се </a:t>
            </a:r>
            <a:r>
              <a:rPr lang="ru-RU" altLang="en-US" sz="1600" b="1" i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предвижда</a:t>
            </a:r>
            <a:r>
              <a:rPr lang="ru-RU" altLang="en-US" sz="1600" b="1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b="1" i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загуба</a:t>
            </a:r>
            <a:r>
              <a:rPr lang="ru-RU" altLang="en-US" sz="1600" b="1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altLang="en-US" sz="1600" b="1" i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2B82"/>
              </a:buClr>
            </a:pPr>
            <a:r>
              <a:rPr lang="ru-RU" altLang="en-US" sz="1600" b="1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КФ </a:t>
            </a:r>
            <a:r>
              <a:rPr lang="ru-RU" altLang="en-US" sz="1600" b="1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- 77 млн. евро </a:t>
            </a:r>
            <a:r>
              <a:rPr lang="ru-RU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(32 млн. </a:t>
            </a:r>
            <a:r>
              <a:rPr lang="ru-RU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евро от ж.п. </a:t>
            </a:r>
            <a:r>
              <a:rPr lang="ru-RU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и 45 млн. евро </a:t>
            </a:r>
            <a:r>
              <a:rPr lang="ru-RU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en-US" sz="1600" i="1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пътни</a:t>
            </a:r>
            <a:r>
              <a:rPr lang="ru-RU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i="1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проекти</a:t>
            </a:r>
            <a:r>
              <a:rPr lang="ru-RU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en-US" sz="1600" i="1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2B82"/>
              </a:buClr>
            </a:pPr>
            <a:endParaRPr lang="en-US" altLang="en-US" sz="16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1" hangingPunct="1">
              <a:lnSpc>
                <a:spcPct val="150000"/>
              </a:lnSpc>
              <a:buClr>
                <a:srgbClr val="006666"/>
              </a:buClr>
              <a:buSzPct val="70000"/>
              <a:defRPr/>
            </a:pPr>
            <a:r>
              <a:rPr lang="en-US" altLang="en-US" sz="1300" dirty="0">
                <a:solidFill>
                  <a:srgbClr val="003399"/>
                </a:solidFill>
                <a:latin typeface="Times New Roman" pitchFamily="18" charset="0"/>
              </a:rPr>
              <a:t>X</a:t>
            </a:r>
            <a:r>
              <a:rPr lang="bg-BG" altLang="en-US" sz="1300" dirty="0">
                <a:solidFill>
                  <a:srgbClr val="003399"/>
                </a:solidFill>
                <a:latin typeface="Times New Roman" pitchFamily="18" charset="0"/>
              </a:rPr>
              <a:t>V</a:t>
            </a:r>
            <a:r>
              <a:rPr lang="en-US" altLang="en-US" sz="1300" dirty="0">
                <a:solidFill>
                  <a:srgbClr val="003399"/>
                </a:solidFill>
                <a:latin typeface="Times New Roman" pitchFamily="18" charset="0"/>
              </a:rPr>
              <a:t>III</a:t>
            </a:r>
            <a:r>
              <a:rPr lang="bg-BG" altLang="en-US" sz="1300" dirty="0">
                <a:solidFill>
                  <a:srgbClr val="003399"/>
                </a:solidFill>
                <a:latin typeface="Times New Roman" pitchFamily="18" charset="0"/>
              </a:rPr>
              <a:t> заседание на Комитета за наблюдение на</a:t>
            </a:r>
            <a:r>
              <a:rPr lang="en-US" altLang="en-US" sz="1300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bg-BG" altLang="en-US" sz="1300" dirty="0">
                <a:solidFill>
                  <a:srgbClr val="003399"/>
                </a:solidFill>
                <a:latin typeface="Times New Roman" pitchFamily="18" charset="0"/>
              </a:rPr>
              <a:t>Оперативна програма  “Транспорт” 2007-2013 г.</a:t>
            </a:r>
            <a:endParaRPr lang="en-US" altLang="en-US" sz="1300" dirty="0">
              <a:solidFill>
                <a:srgbClr val="003399"/>
              </a:solidFill>
              <a:latin typeface="Times New Roman" pitchFamily="18" charset="0"/>
            </a:endParaRPr>
          </a:p>
          <a:p>
            <a:endParaRPr lang="en-US" alt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468313" y="1341438"/>
            <a:ext cx="575945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52450" indent="-5524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ct val="90000"/>
              <a:buFontTx/>
              <a:buChar char="•"/>
            </a:pPr>
            <a:endParaRPr lang="bg-BG" altLang="en-US" sz="1000">
              <a:solidFill>
                <a:srgbClr val="002B82"/>
              </a:solidFill>
              <a:latin typeface="Times New Roman" pitchFamily="18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55650" y="6237288"/>
            <a:ext cx="8388350" cy="576262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endParaRPr lang="en-US" altLang="bg-BG" sz="1050" i="1" dirty="0" smtClean="0">
              <a:solidFill>
                <a:schemeClr val="tx2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endParaRPr lang="en-US" altLang="bg-BG" sz="1050" i="1" dirty="0" smtClean="0">
              <a:solidFill>
                <a:schemeClr val="tx2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bg-BG" altLang="en-US" sz="1400" b="1" dirty="0">
              <a:solidFill>
                <a:schemeClr val="tx2"/>
              </a:solidFill>
            </a:endParaRPr>
          </a:p>
          <a:p>
            <a:pPr algn="l">
              <a:buClr>
                <a:srgbClr val="006666"/>
              </a:buClr>
              <a:defRPr/>
            </a:pPr>
            <a:endParaRPr lang="bg-BG" altLang="en-US" dirty="0" smtClean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111375" y="404813"/>
            <a:ext cx="51133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ru-RU" altLang="en-US" sz="2200" b="1" dirty="0">
                <a:solidFill>
                  <a:srgbClr val="003399"/>
                </a:solidFill>
                <a:latin typeface="Times New Roman" pitchFamily="18" charset="0"/>
              </a:rPr>
              <a:t>План за </a:t>
            </a:r>
            <a:r>
              <a:rPr lang="ru-RU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действие</a:t>
            </a:r>
            <a:r>
              <a:rPr lang="en-US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ru-RU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за </a:t>
            </a:r>
            <a:r>
              <a:rPr lang="ru-RU" altLang="en-US" sz="2200" b="1" dirty="0">
                <a:solidFill>
                  <a:srgbClr val="003399"/>
                </a:solidFill>
                <a:latin typeface="Times New Roman" pitchFamily="18" charset="0"/>
              </a:rPr>
              <a:t>2015 </a:t>
            </a:r>
          </a:p>
          <a:p>
            <a:pPr algn="ctr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ru-RU" altLang="en-US" sz="2200" b="1" dirty="0">
                <a:solidFill>
                  <a:srgbClr val="003399"/>
                </a:solidFill>
                <a:latin typeface="Times New Roman" pitchFamily="18" charset="0"/>
              </a:rPr>
              <a:t>ОПТ 2007-2013 г. </a:t>
            </a:r>
            <a:r>
              <a:rPr lang="ru-RU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(</a:t>
            </a:r>
            <a:r>
              <a:rPr lang="en-US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2</a:t>
            </a:r>
            <a:r>
              <a:rPr lang="ru-RU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) </a:t>
            </a:r>
            <a:endParaRPr lang="bg-BG" altLang="en-US" sz="2200" b="1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650" y="1174254"/>
            <a:ext cx="7975600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8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en-US" sz="1600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Предложението</a:t>
            </a:r>
            <a:r>
              <a:rPr lang="ru-RU" alt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разгледано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и одобрено от МС с Протокол №18 от 07.05.2015г.</a:t>
            </a:r>
          </a:p>
          <a:p>
            <a:r>
              <a:rPr lang="ru-RU" altLang="en-US" sz="1600" i="1" u="sng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Необходими</a:t>
            </a:r>
            <a:r>
              <a:rPr lang="ru-RU" altLang="en-US" sz="1600" i="1" u="sng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действия: </a:t>
            </a:r>
            <a:r>
              <a:rPr lang="ru-RU" altLang="en-US" sz="1600" i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промяна</a:t>
            </a:r>
            <a:r>
              <a:rPr lang="ru-RU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на ОПТ и </a:t>
            </a:r>
            <a:r>
              <a:rPr lang="ru-RU" altLang="en-US" sz="1600" i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решенията</a:t>
            </a:r>
            <a:r>
              <a:rPr lang="ru-RU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на ЕК за одобрение на </a:t>
            </a:r>
            <a:r>
              <a:rPr lang="ru-RU" altLang="en-US" sz="1600" i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големите</a:t>
            </a:r>
            <a:r>
              <a:rPr lang="ru-RU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i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проекти</a:t>
            </a:r>
            <a:r>
              <a:rPr lang="ru-RU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ж.п. </a:t>
            </a:r>
            <a:r>
              <a:rPr lang="ru-RU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en-US" sz="1600" i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пътни</a:t>
            </a:r>
            <a:r>
              <a:rPr lang="ru-RU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altLang="en-US" sz="1600" i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финансирани</a:t>
            </a:r>
            <a:r>
              <a:rPr lang="ru-RU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от КФ - края на м. юли</a:t>
            </a:r>
          </a:p>
          <a:p>
            <a:endParaRPr lang="bg-BG" sz="8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g-BG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1600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Идентифициране</a:t>
            </a:r>
            <a:r>
              <a:rPr 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проекти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възможности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en-US" sz="1600" b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обратно</a:t>
            </a:r>
            <a:r>
              <a:rPr 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1600" b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фазиране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по-ранно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започване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проекти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програмен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2014-2020 г</a:t>
            </a:r>
            <a:r>
              <a:rPr 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en-US" sz="1600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600" b="1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азширение</a:t>
            </a:r>
            <a:r>
              <a:rPr lang="en-US" sz="1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1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линия 2</a:t>
            </a:r>
            <a:r>
              <a:rPr lang="en-US" sz="1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метрото</a:t>
            </a:r>
            <a:r>
              <a:rPr 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метростанция</a:t>
            </a:r>
            <a:r>
              <a:rPr 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en-US" sz="1600" b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Джеймс</a:t>
            </a:r>
            <a:r>
              <a:rPr 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Ваучер</a:t>
            </a:r>
            <a:r>
              <a:rPr 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1600" b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. „</a:t>
            </a:r>
            <a:r>
              <a:rPr lang="en-US" sz="1600" b="1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Хладилника</a:t>
            </a:r>
            <a:r>
              <a:rPr lang="en-US" sz="1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bg-BG" sz="1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1600" b="1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метростанция</a:t>
            </a:r>
            <a:r>
              <a:rPr lang="bg-BG" sz="1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“Витоша”</a:t>
            </a:r>
            <a:r>
              <a:rPr lang="en-US" sz="1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1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en-US" sz="1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ОПТТИ) </a:t>
            </a:r>
            <a:endParaRPr lang="bg-BG" sz="16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i="1" u="sng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Необходими</a:t>
            </a:r>
            <a:r>
              <a:rPr lang="en-US" sz="1600" i="1" u="sng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u="sng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действия</a:t>
            </a:r>
            <a:r>
              <a:rPr lang="en-US" sz="1600" i="1" u="sng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bg-BG" sz="1600" i="1" u="sng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600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зменение</a:t>
            </a:r>
            <a:r>
              <a:rPr 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плана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финансиране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ОП (</a:t>
            </a:r>
            <a:r>
              <a:rPr 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прехвърляне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средства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ПО 5 в ПО3 в </a:t>
            </a:r>
            <a:r>
              <a:rPr 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рамките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ЕФРР ) - </a:t>
            </a:r>
            <a:r>
              <a:rPr 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края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м. </a:t>
            </a:r>
            <a:r>
              <a:rPr 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юли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2015.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Одобрение</a:t>
            </a:r>
            <a:r>
              <a:rPr 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малък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в ОПТ и </a:t>
            </a:r>
            <a:r>
              <a:rPr 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в ОПТТИ</a:t>
            </a:r>
          </a:p>
          <a:p>
            <a:endParaRPr lang="bg-BG" sz="8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Предложението</a:t>
            </a:r>
            <a:r>
              <a:rPr lang="en-US" sz="1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изменение</a:t>
            </a:r>
            <a:r>
              <a:rPr 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b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модификация</a:t>
            </a:r>
            <a:r>
              <a:rPr 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ОПТ </a:t>
            </a:r>
            <a:r>
              <a:rPr lang="en-US" sz="1600" b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предвижда</a:t>
            </a:r>
            <a:r>
              <a:rPr 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обхване</a:t>
            </a:r>
            <a:r>
              <a:rPr 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всички</a:t>
            </a:r>
            <a:r>
              <a:rPr 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промени</a:t>
            </a:r>
            <a:r>
              <a:rPr 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края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bg-BG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en-US" sz="1600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средата</a:t>
            </a:r>
            <a:r>
              <a:rPr 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м. </a:t>
            </a:r>
            <a:r>
              <a:rPr 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юли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2015 г.</a:t>
            </a:r>
          </a:p>
          <a:p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Използване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възможностите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разпоредбите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чл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. 77, </a:t>
            </a:r>
            <a:r>
              <a:rPr 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параграф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Регламент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1083/2006 </a:t>
            </a:r>
            <a:r>
              <a:rPr 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10 % „</a:t>
            </a:r>
            <a:r>
              <a:rPr lang="en-US" sz="1600" b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гъвкавост</a:t>
            </a:r>
            <a:r>
              <a:rPr lang="en-US" sz="1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endParaRPr lang="en-US" sz="1600" b="1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1600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1" hangingPunct="1">
              <a:lnSpc>
                <a:spcPct val="150000"/>
              </a:lnSpc>
              <a:buClr>
                <a:srgbClr val="006666"/>
              </a:buClr>
              <a:buSzPct val="70000"/>
              <a:defRPr/>
            </a:pPr>
            <a:endParaRPr lang="en-US" altLang="en-US" sz="1300" dirty="0" smtClean="0">
              <a:solidFill>
                <a:srgbClr val="003399"/>
              </a:solidFill>
              <a:latin typeface="Times New Roman" pitchFamily="18" charset="0"/>
            </a:endParaRPr>
          </a:p>
          <a:p>
            <a:pPr lvl="0" algn="ctr" eaLnBrk="1" hangingPunct="1">
              <a:lnSpc>
                <a:spcPct val="150000"/>
              </a:lnSpc>
              <a:buClr>
                <a:srgbClr val="006666"/>
              </a:buClr>
              <a:buSzPct val="70000"/>
              <a:defRPr/>
            </a:pPr>
            <a:r>
              <a:rPr lang="en-US" altLang="en-US" sz="1300" dirty="0" smtClean="0">
                <a:solidFill>
                  <a:srgbClr val="003399"/>
                </a:solidFill>
                <a:latin typeface="Times New Roman" pitchFamily="18" charset="0"/>
              </a:rPr>
              <a:t>X</a:t>
            </a:r>
            <a:r>
              <a:rPr lang="bg-BG" altLang="en-US" sz="1300" dirty="0">
                <a:solidFill>
                  <a:srgbClr val="003399"/>
                </a:solidFill>
                <a:latin typeface="Times New Roman" pitchFamily="18" charset="0"/>
              </a:rPr>
              <a:t>V</a:t>
            </a:r>
            <a:r>
              <a:rPr lang="en-US" altLang="en-US" sz="1300" dirty="0">
                <a:solidFill>
                  <a:srgbClr val="003399"/>
                </a:solidFill>
                <a:latin typeface="Times New Roman" pitchFamily="18" charset="0"/>
              </a:rPr>
              <a:t>III</a:t>
            </a:r>
            <a:r>
              <a:rPr lang="bg-BG" altLang="en-US" sz="1300" dirty="0">
                <a:solidFill>
                  <a:srgbClr val="003399"/>
                </a:solidFill>
                <a:latin typeface="Times New Roman" pitchFamily="18" charset="0"/>
              </a:rPr>
              <a:t> заседание на Комитета за наблюдение на</a:t>
            </a:r>
            <a:r>
              <a:rPr lang="en-US" altLang="en-US" sz="1300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bg-BG" altLang="en-US" sz="1300" dirty="0">
                <a:solidFill>
                  <a:srgbClr val="003399"/>
                </a:solidFill>
                <a:latin typeface="Times New Roman" pitchFamily="18" charset="0"/>
              </a:rPr>
              <a:t>Оперативна програма  “Транспорт” 2007-2013 г.</a:t>
            </a:r>
            <a:endParaRPr lang="en-US" altLang="en-US" sz="1300" dirty="0">
              <a:solidFill>
                <a:srgbClr val="003399"/>
              </a:solidFill>
              <a:latin typeface="Times New Roman" pitchFamily="18" charset="0"/>
            </a:endParaRPr>
          </a:p>
          <a:p>
            <a:endParaRPr lang="ru-RU" alt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87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468313" y="1341438"/>
            <a:ext cx="575945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52450" indent="-5524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ct val="90000"/>
              <a:buFontTx/>
              <a:buChar char="•"/>
            </a:pPr>
            <a:endParaRPr lang="bg-BG" altLang="en-US" sz="1000">
              <a:solidFill>
                <a:srgbClr val="002B82"/>
              </a:solidFill>
              <a:latin typeface="Times New Roman" pitchFamily="18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09600" y="6553200"/>
            <a:ext cx="8305800" cy="488950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endParaRPr lang="en-US" altLang="bg-BG" sz="1050" i="1" dirty="0" smtClean="0">
              <a:solidFill>
                <a:schemeClr val="tx2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endParaRPr lang="en-US" altLang="bg-BG" sz="1050" i="1" dirty="0" smtClean="0">
              <a:solidFill>
                <a:schemeClr val="tx2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bg-BG" altLang="en-US" sz="1400" b="1" dirty="0">
              <a:solidFill>
                <a:schemeClr val="tx2"/>
              </a:solidFill>
            </a:endParaRPr>
          </a:p>
          <a:p>
            <a:pPr lvl="0">
              <a:buClr>
                <a:srgbClr val="006666"/>
              </a:buClr>
              <a:defRPr/>
            </a:pPr>
            <a:endParaRPr lang="en-US" altLang="en-US" dirty="0" smtClean="0"/>
          </a:p>
          <a:p>
            <a:pPr lvl="0">
              <a:buClr>
                <a:srgbClr val="006666"/>
              </a:buClr>
              <a:defRPr/>
            </a:pPr>
            <a:endParaRPr lang="en-US" altLang="en-US" dirty="0"/>
          </a:p>
          <a:p>
            <a:pPr lvl="0">
              <a:buClr>
                <a:srgbClr val="006666"/>
              </a:buClr>
              <a:defRPr/>
            </a:pPr>
            <a:r>
              <a:rPr lang="en-US" altLang="en-US" dirty="0" smtClean="0"/>
              <a:t>X</a:t>
            </a:r>
            <a:r>
              <a:rPr lang="bg-BG" altLang="en-US" dirty="0"/>
              <a:t>V</a:t>
            </a:r>
            <a:r>
              <a:rPr lang="en-US" altLang="en-US" dirty="0"/>
              <a:t>III</a:t>
            </a:r>
            <a:r>
              <a:rPr lang="bg-BG" altLang="en-US" dirty="0"/>
              <a:t> заседание на Комитета за наблюдение на</a:t>
            </a:r>
            <a:r>
              <a:rPr lang="en-US" altLang="en-US" dirty="0"/>
              <a:t> </a:t>
            </a:r>
            <a:r>
              <a:rPr lang="bg-BG" altLang="en-US" dirty="0"/>
              <a:t>Оперативна програма  “Транспорт” 2007-2013 г.</a:t>
            </a:r>
            <a:endParaRPr lang="en-US" altLang="en-US" dirty="0"/>
          </a:p>
          <a:p>
            <a:pPr algn="l">
              <a:buClr>
                <a:srgbClr val="006666"/>
              </a:buClr>
              <a:defRPr/>
            </a:pPr>
            <a:endParaRPr lang="bg-BG" altLang="en-US" dirty="0" smtClean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111375" y="404813"/>
            <a:ext cx="51133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bg-BG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Решения за приключване на </a:t>
            </a:r>
            <a:r>
              <a:rPr lang="ru-RU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ОПТ </a:t>
            </a:r>
            <a:r>
              <a:rPr lang="ru-RU" altLang="en-US" sz="2200" b="1" dirty="0">
                <a:solidFill>
                  <a:srgbClr val="003399"/>
                </a:solidFill>
                <a:latin typeface="Times New Roman" pitchFamily="18" charset="0"/>
              </a:rPr>
              <a:t>2007-2013 г</a:t>
            </a:r>
            <a:r>
              <a:rPr lang="ru-RU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.</a:t>
            </a:r>
            <a:r>
              <a:rPr lang="en-US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 </a:t>
            </a:r>
            <a:endParaRPr lang="bg-BG" altLang="en-US" sz="2200" b="1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313" y="1346200"/>
            <a:ext cx="8280400" cy="46566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D319"/>
              </a:buClr>
              <a:buSzPct val="150000"/>
              <a:defRPr/>
            </a:pPr>
            <a:endParaRPr lang="bg-BG" altLang="en-US" sz="800" kern="0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FFD319"/>
              </a:buClr>
              <a:buSzPct val="150000"/>
              <a:defRPr/>
            </a:pPr>
            <a:endParaRPr lang="bg-BG" altLang="en-US" sz="800" kern="0" dirty="0">
              <a:solidFill>
                <a:srgbClr val="002B82"/>
              </a:solidFill>
              <a:latin typeface="Times New Roman" pitchFamily="18" charset="0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bg-BG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en-US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КН  на ОПТ приема за сведение плана за действие за приключване на ОПТ</a:t>
            </a:r>
            <a:endParaRPr lang="en-US" altLang="en-US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bg-BG" altLang="en-US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en-US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en-US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КН на ОПТ не възразява за предложеното изменение на финансовия план на програмата чрез увеличаване на приноса на КФ на 85% и съответно намаление на националното </a:t>
            </a:r>
            <a:r>
              <a:rPr lang="bg-BG" altLang="en-US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съфинансиране</a:t>
            </a:r>
            <a:r>
              <a:rPr lang="bg-BG" altLang="en-US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на 15%</a:t>
            </a:r>
            <a:endParaRPr lang="en-US" altLang="en-US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bg-BG" altLang="en-US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3. КН на ОПТ дава съгласие УО на ОПТ да предприеме действия за евентуално </a:t>
            </a:r>
            <a:r>
              <a:rPr lang="bg-BG" altLang="en-US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фазиране</a:t>
            </a:r>
            <a:r>
              <a:rPr lang="bg-BG" altLang="en-US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на следните проекти: Западна дъга на СОП – </a:t>
            </a:r>
            <a:r>
              <a:rPr lang="bg-BG" altLang="en-US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Лот</a:t>
            </a:r>
            <a:r>
              <a:rPr lang="bg-BG" altLang="en-US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2 (ПО2); Модернизация на жп линията Пловдив-Бургас (ПО1); Модернизация на жп линията Септември – Пловдив (ПО1</a:t>
            </a:r>
            <a:r>
              <a:rPr lang="en-US" altLang="en-US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bg-BG" altLang="en-US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4. КН на ОПТ дава съгласие УО на ОПТ да предприеме действия за промяна на бюджетите на отделните приоритетни оси чрез прехвърляне на средства между тях в рамките на съответния фонд</a:t>
            </a:r>
            <a:endParaRPr lang="en-US" altLang="en-US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Aft>
                <a:spcPts val="600"/>
              </a:spcAft>
              <a:defRPr/>
            </a:pPr>
            <a:endParaRPr lang="en-US" altLang="en-US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00005C"/>
              </a:buClr>
              <a:buSzPct val="100000"/>
              <a:defRPr/>
            </a:pPr>
            <a:endParaRPr lang="bg-BG" altLang="en-US" sz="20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3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27794"/>
            <a:ext cx="6840538" cy="868958"/>
          </a:xfrm>
        </p:spPr>
        <p:txBody>
          <a:bodyPr/>
          <a:lstStyle/>
          <a:p>
            <a:pPr algn="ctr">
              <a:defRPr/>
            </a:pPr>
            <a:r>
              <a:rPr lang="ru-RU" sz="2200" b="1" kern="1200" dirty="0" smtClean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>Годишен </a:t>
            </a:r>
            <a:r>
              <a:rPr lang="ru-RU" sz="2200" b="1" kern="1200" dirty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>доклад за </a:t>
            </a:r>
            <a:r>
              <a:rPr lang="ru-RU" sz="2200" b="1" kern="1200" dirty="0" smtClean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2200" b="1" kern="1200" dirty="0" smtClean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sz="2200" b="1" kern="1200" dirty="0" err="1" smtClean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>изпълнение</a:t>
            </a:r>
            <a:r>
              <a:rPr lang="ru-RU" sz="2200" b="1" kern="1200" dirty="0" smtClean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2200" b="1" kern="1200" dirty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>на ОПТ за </a:t>
            </a:r>
            <a:r>
              <a:rPr lang="ru-RU" sz="2200" b="1" kern="1200" dirty="0" smtClean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>2014 г</a:t>
            </a:r>
            <a:r>
              <a:rPr lang="ru-RU" sz="2200" b="1" kern="1200" dirty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  <a:br>
              <a:rPr lang="ru-RU" sz="2200" b="1" kern="1200" dirty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</a:br>
            <a:endParaRPr lang="bg-BG" sz="2200" b="1" kern="1200" dirty="0">
              <a:solidFill>
                <a:srgbClr val="003399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80400" cy="4679950"/>
          </a:xfrm>
        </p:spPr>
        <p:txBody>
          <a:bodyPr/>
          <a:lstStyle/>
          <a:p>
            <a:pPr marL="0" indent="0" algn="just" eaLnBrk="1" hangingPunct="1">
              <a:buClr>
                <a:srgbClr val="FFFFFF"/>
              </a:buClr>
              <a:buSzPct val="90000"/>
              <a:buFontTx/>
              <a:buChar char="•"/>
              <a:defRPr/>
            </a:pPr>
            <a:r>
              <a:rPr lang="bg-BG" altLang="en-US" sz="1800" b="1" kern="1200" dirty="0" smtClean="0">
                <a:solidFill>
                  <a:srgbClr val="002B82"/>
                </a:solidFill>
                <a:latin typeface="Times New Roman" pitchFamily="18" charset="0"/>
              </a:rPr>
              <a:t> Изготвя се съгласно изискванията на Регламенти 1083/2006 и 1828/2006</a:t>
            </a:r>
          </a:p>
          <a:p>
            <a:pPr marL="0" indent="0" algn="just" eaLnBrk="1" hangingPunct="1">
              <a:buClr>
                <a:srgbClr val="FFFFFF"/>
              </a:buClr>
              <a:buSzPct val="90000"/>
              <a:buFontTx/>
              <a:buChar char="•"/>
              <a:defRPr/>
            </a:pPr>
            <a:endParaRPr lang="bg-BG" altLang="en-US" sz="1000" b="1" kern="1200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marL="0" indent="0" algn="just" eaLnBrk="1" hangingPunct="1">
              <a:buClr>
                <a:srgbClr val="FFFFFF"/>
              </a:buClr>
              <a:buSzPct val="90000"/>
              <a:buFontTx/>
              <a:buChar char="•"/>
              <a:defRPr/>
            </a:pPr>
            <a:r>
              <a:rPr lang="bg-BG" altLang="en-US" sz="1800" b="1" kern="1200" dirty="0" smtClean="0">
                <a:solidFill>
                  <a:srgbClr val="002B82"/>
                </a:solidFill>
                <a:latin typeface="Times New Roman" pitchFamily="18" charset="0"/>
              </a:rPr>
              <a:t> Съдържа информация към края на 2014 г. за: </a:t>
            </a:r>
          </a:p>
          <a:p>
            <a:pPr marL="552450" indent="-552450" algn="just" eaLnBrk="1" hangingPunct="1">
              <a:buClr>
                <a:schemeClr val="bg1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bg-BG" altLang="en-US" sz="1800" kern="1200" dirty="0">
                <a:solidFill>
                  <a:srgbClr val="002B82"/>
                </a:solidFill>
                <a:latin typeface="Times New Roman" pitchFamily="18" charset="0"/>
              </a:rPr>
              <a:t>общия физически и финансов напредък по програмата</a:t>
            </a:r>
          </a:p>
          <a:p>
            <a:pPr marL="552450" indent="-552450" algn="just" eaLnBrk="1" hangingPunct="1">
              <a:buClr>
                <a:schemeClr val="bg1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bg-BG" altLang="en-US" sz="1800" kern="1200" dirty="0">
                <a:solidFill>
                  <a:srgbClr val="002B82"/>
                </a:solidFill>
                <a:latin typeface="Times New Roman" pitchFamily="18" charset="0"/>
              </a:rPr>
              <a:t>предприетите мерки за мониторинг и оценка</a:t>
            </a:r>
          </a:p>
          <a:p>
            <a:pPr marL="552450" indent="-552450" algn="just" eaLnBrk="1" hangingPunct="1">
              <a:buClr>
                <a:schemeClr val="bg1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bg-BG" altLang="en-US" sz="1800" kern="1200" dirty="0">
                <a:solidFill>
                  <a:srgbClr val="002B82"/>
                </a:solidFill>
                <a:latin typeface="Times New Roman" pitchFamily="18" charset="0"/>
              </a:rPr>
              <a:t>физически и финансов напредък по отделните инвестиционни проекти</a:t>
            </a:r>
          </a:p>
          <a:p>
            <a:pPr marL="552450" indent="-552450" algn="just" eaLnBrk="1" hangingPunct="1">
              <a:buClr>
                <a:schemeClr val="bg1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bg-BG" altLang="en-US" sz="1800" kern="1200" dirty="0">
                <a:solidFill>
                  <a:srgbClr val="002B82"/>
                </a:solidFill>
                <a:latin typeface="Times New Roman" pitchFamily="18" charset="0"/>
              </a:rPr>
              <a:t>мерките за информация и публичност</a:t>
            </a:r>
          </a:p>
          <a:p>
            <a:pPr marL="0" indent="0" algn="just" eaLnBrk="1" hangingPunct="1">
              <a:buClr>
                <a:srgbClr val="FFFFFF"/>
              </a:buClr>
              <a:buSzPct val="90000"/>
              <a:buFontTx/>
              <a:buChar char="•"/>
              <a:defRPr/>
            </a:pPr>
            <a:r>
              <a:rPr lang="bg-BG" altLang="en-US" sz="1800" b="1" kern="1200" dirty="0" smtClean="0">
                <a:solidFill>
                  <a:srgbClr val="002B82"/>
                </a:solidFill>
                <a:latin typeface="Times New Roman" pitchFamily="18" charset="0"/>
              </a:rPr>
              <a:t> Съществени проблеми:</a:t>
            </a:r>
          </a:p>
          <a:p>
            <a:pPr marL="552450" indent="-552450" algn="just" eaLnBrk="1" hangingPunct="1">
              <a:buClr>
                <a:srgbClr val="002B82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ru-RU" altLang="en-US" sz="1800" kern="1200" dirty="0" err="1" smtClean="0">
                <a:solidFill>
                  <a:srgbClr val="002B82"/>
                </a:solidFill>
                <a:latin typeface="Times New Roman" pitchFamily="18" charset="0"/>
              </a:rPr>
              <a:t>отчуждителни</a:t>
            </a:r>
            <a:r>
              <a:rPr lang="ru-RU" altLang="en-US" sz="1800" kern="1200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800" kern="1200" dirty="0" err="1" smtClean="0">
                <a:solidFill>
                  <a:srgbClr val="002B82"/>
                </a:solidFill>
                <a:latin typeface="Times New Roman" pitchFamily="18" charset="0"/>
              </a:rPr>
              <a:t>процедури</a:t>
            </a:r>
            <a:endParaRPr lang="ru-RU" altLang="en-US" sz="1800" kern="1200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marL="552450" indent="-552450" algn="just" eaLnBrk="1" hangingPunct="1">
              <a:buClr>
                <a:srgbClr val="002B82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ru-RU" altLang="en-US" sz="1800" kern="1200" dirty="0" smtClean="0">
                <a:solidFill>
                  <a:srgbClr val="002B82"/>
                </a:solidFill>
                <a:latin typeface="Times New Roman" pitchFamily="18" charset="0"/>
              </a:rPr>
              <a:t>археологически </a:t>
            </a:r>
            <a:r>
              <a:rPr lang="ru-RU" altLang="en-US" sz="1800" kern="1200" dirty="0" err="1" smtClean="0">
                <a:solidFill>
                  <a:srgbClr val="002B82"/>
                </a:solidFill>
                <a:latin typeface="Times New Roman" pitchFamily="18" charset="0"/>
              </a:rPr>
              <a:t>проучвания</a:t>
            </a:r>
            <a:endParaRPr lang="ru-RU" altLang="en-US" sz="1800" kern="1200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marL="552450" indent="-552450" algn="just" eaLnBrk="1" hangingPunct="1">
              <a:buClr>
                <a:srgbClr val="002B82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ru-RU" altLang="en-US" sz="1800" kern="1200" dirty="0" err="1" smtClean="0">
                <a:solidFill>
                  <a:srgbClr val="002B82"/>
                </a:solidFill>
                <a:latin typeface="Times New Roman" pitchFamily="18" charset="0"/>
              </a:rPr>
              <a:t>неблагоприятни</a:t>
            </a:r>
            <a:r>
              <a:rPr lang="ru-RU" altLang="en-US" sz="1800" kern="1200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800" kern="1200" dirty="0" err="1" smtClean="0">
                <a:solidFill>
                  <a:srgbClr val="002B82"/>
                </a:solidFill>
                <a:latin typeface="Times New Roman" pitchFamily="18" charset="0"/>
              </a:rPr>
              <a:t>климатични</a:t>
            </a:r>
            <a:r>
              <a:rPr lang="ru-RU" altLang="en-US" sz="1800" kern="1200" dirty="0" smtClean="0">
                <a:solidFill>
                  <a:srgbClr val="002B82"/>
                </a:solidFill>
                <a:latin typeface="Times New Roman" pitchFamily="18" charset="0"/>
              </a:rPr>
              <a:t> условия</a:t>
            </a:r>
          </a:p>
          <a:p>
            <a:pPr marL="552450" indent="-552450" algn="just" eaLnBrk="1" hangingPunct="1">
              <a:buClr>
                <a:srgbClr val="002B82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ru-RU" altLang="en-US" sz="1800" kern="1200" dirty="0" err="1" smtClean="0">
                <a:solidFill>
                  <a:srgbClr val="002B82"/>
                </a:solidFill>
                <a:latin typeface="Times New Roman" pitchFamily="18" charset="0"/>
              </a:rPr>
              <a:t>Забавена</a:t>
            </a:r>
            <a:r>
              <a:rPr lang="ru-RU" altLang="en-US" sz="1800" kern="1200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800" kern="1200" dirty="0" err="1" smtClean="0">
                <a:solidFill>
                  <a:srgbClr val="002B82"/>
                </a:solidFill>
                <a:latin typeface="Times New Roman" pitchFamily="18" charset="0"/>
              </a:rPr>
              <a:t>координацията</a:t>
            </a:r>
            <a:r>
              <a:rPr lang="ru-RU" altLang="en-US" sz="1800" kern="1200" dirty="0" smtClean="0">
                <a:solidFill>
                  <a:srgbClr val="002B82"/>
                </a:solidFill>
                <a:latin typeface="Times New Roman" pitchFamily="18" charset="0"/>
              </a:rPr>
              <a:t> между </a:t>
            </a:r>
            <a:r>
              <a:rPr lang="ru-RU" altLang="en-US" sz="1800" kern="1200" dirty="0" err="1" smtClean="0">
                <a:solidFill>
                  <a:srgbClr val="002B82"/>
                </a:solidFill>
                <a:latin typeface="Times New Roman" pitchFamily="18" charset="0"/>
              </a:rPr>
              <a:t>институциите</a:t>
            </a:r>
            <a:r>
              <a:rPr lang="ru-RU" altLang="en-US" sz="1800" kern="1200" dirty="0" smtClean="0">
                <a:solidFill>
                  <a:srgbClr val="002B82"/>
                </a:solidFill>
                <a:latin typeface="Times New Roman" pitchFamily="18" charset="0"/>
              </a:rPr>
              <a:t> при съгласувателните </a:t>
            </a:r>
            <a:r>
              <a:rPr lang="ru-RU" altLang="en-US" sz="1800" kern="1200" dirty="0" err="1" smtClean="0">
                <a:solidFill>
                  <a:srgbClr val="002B82"/>
                </a:solidFill>
                <a:latin typeface="Times New Roman" pitchFamily="18" charset="0"/>
              </a:rPr>
              <a:t>процедури</a:t>
            </a:r>
            <a:r>
              <a:rPr lang="ru-RU" altLang="en-US" sz="1800" kern="1200" dirty="0" smtClean="0">
                <a:solidFill>
                  <a:srgbClr val="002B82"/>
                </a:solidFill>
                <a:latin typeface="Times New Roman" pitchFamily="18" charset="0"/>
              </a:rPr>
              <a:t> в хода на </a:t>
            </a:r>
            <a:r>
              <a:rPr lang="ru-RU" altLang="en-US" sz="1800" kern="1200" dirty="0" err="1" smtClean="0">
                <a:solidFill>
                  <a:srgbClr val="002B82"/>
                </a:solidFill>
                <a:latin typeface="Times New Roman" pitchFamily="18" charset="0"/>
              </a:rPr>
              <a:t>подготовката</a:t>
            </a:r>
            <a:r>
              <a:rPr lang="ru-RU" altLang="en-US" sz="1800" kern="1200" dirty="0" smtClean="0">
                <a:solidFill>
                  <a:srgbClr val="002B82"/>
                </a:solidFill>
                <a:latin typeface="Times New Roman" pitchFamily="18" charset="0"/>
              </a:rPr>
              <a:t> и </a:t>
            </a:r>
            <a:r>
              <a:rPr lang="ru-RU" altLang="en-US" sz="1800" kern="1200" dirty="0" err="1" smtClean="0">
                <a:solidFill>
                  <a:srgbClr val="002B82"/>
                </a:solidFill>
                <a:latin typeface="Times New Roman" pitchFamily="18" charset="0"/>
              </a:rPr>
              <a:t>изпълнението</a:t>
            </a:r>
            <a:r>
              <a:rPr lang="ru-RU" altLang="en-US" sz="1800" kern="1200" dirty="0" smtClean="0">
                <a:solidFill>
                  <a:srgbClr val="002B82"/>
                </a:solidFill>
                <a:latin typeface="Times New Roman" pitchFamily="18" charset="0"/>
              </a:rPr>
              <a:t> на </a:t>
            </a:r>
            <a:r>
              <a:rPr lang="ru-RU" altLang="en-US" sz="1800" kern="1200" dirty="0" err="1" smtClean="0">
                <a:solidFill>
                  <a:srgbClr val="002B82"/>
                </a:solidFill>
                <a:latin typeface="Times New Roman" pitchFamily="18" charset="0"/>
              </a:rPr>
              <a:t>проектите</a:t>
            </a:r>
            <a:r>
              <a:rPr lang="ru-RU" altLang="en-US" sz="1800" kern="1200" dirty="0" smtClean="0">
                <a:solidFill>
                  <a:srgbClr val="002B82"/>
                </a:solidFill>
                <a:latin typeface="Times New Roman" pitchFamily="18" charset="0"/>
              </a:rPr>
              <a:t>, </a:t>
            </a:r>
            <a:r>
              <a:rPr lang="ru-RU" altLang="en-US" sz="1800" kern="1200" dirty="0" err="1" smtClean="0">
                <a:solidFill>
                  <a:srgbClr val="002B82"/>
                </a:solidFill>
                <a:latin typeface="Times New Roman" pitchFamily="18" charset="0"/>
              </a:rPr>
              <a:t>финансирани</a:t>
            </a:r>
            <a:r>
              <a:rPr lang="ru-RU" altLang="en-US" sz="1800" kern="1200" dirty="0" smtClean="0">
                <a:solidFill>
                  <a:srgbClr val="002B82"/>
                </a:solidFill>
                <a:latin typeface="Times New Roman" pitchFamily="18" charset="0"/>
              </a:rPr>
              <a:t> по ОПТ</a:t>
            </a:r>
            <a:endParaRPr lang="en-US" altLang="en-US" sz="1800" kern="1200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marL="552450" indent="-552450" algn="just" eaLnBrk="1" hangingPunct="1">
              <a:buClr>
                <a:srgbClr val="002B82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bg-BG" altLang="en-US" sz="1800" kern="1200" dirty="0" smtClean="0">
                <a:solidFill>
                  <a:srgbClr val="002B82"/>
                </a:solidFill>
                <a:latin typeface="Times New Roman" pitchFamily="18" charset="0"/>
              </a:rPr>
              <a:t>Натрупване на забавяне от първоначалните срокове за приключване на проектите</a:t>
            </a:r>
            <a:endParaRPr lang="en-US" altLang="en-US" sz="1800" kern="1200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marL="552450" indent="-552450" algn="just" eaLnBrk="1" hangingPunct="1">
              <a:buClr>
                <a:srgbClr val="002B82"/>
              </a:buClr>
              <a:buSzPct val="90000"/>
              <a:buFont typeface="Wingdings" panose="05000000000000000000" pitchFamily="2" charset="2"/>
              <a:buChar char="Ø"/>
              <a:defRPr/>
            </a:pPr>
            <a:endParaRPr lang="ru-RU" altLang="en-US" sz="1800" kern="1200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bg-BG" dirty="0"/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4800" y="6524774"/>
            <a:ext cx="8172450" cy="504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0">
              <a:spcBef>
                <a:spcPct val="0"/>
              </a:spcBef>
              <a:buClr>
                <a:srgbClr val="006666"/>
              </a:buClr>
              <a:buNone/>
              <a:defRPr/>
            </a:pPr>
            <a:r>
              <a:rPr lang="en-US" altLang="en-US" sz="1300" dirty="0">
                <a:solidFill>
                  <a:srgbClr val="003399"/>
                </a:solidFill>
                <a:latin typeface="Times New Roman" pitchFamily="18" charset="0"/>
              </a:rPr>
              <a:t>X</a:t>
            </a:r>
            <a:r>
              <a:rPr lang="bg-BG" altLang="en-US" sz="1300" dirty="0">
                <a:solidFill>
                  <a:srgbClr val="003399"/>
                </a:solidFill>
                <a:latin typeface="Times New Roman" pitchFamily="18" charset="0"/>
              </a:rPr>
              <a:t>V</a:t>
            </a:r>
            <a:r>
              <a:rPr lang="en-US" altLang="en-US" sz="1300" dirty="0">
                <a:solidFill>
                  <a:srgbClr val="003399"/>
                </a:solidFill>
                <a:latin typeface="Times New Roman" pitchFamily="18" charset="0"/>
              </a:rPr>
              <a:t>III</a:t>
            </a:r>
            <a:r>
              <a:rPr lang="bg-BG" altLang="en-US" sz="1300" dirty="0">
                <a:solidFill>
                  <a:srgbClr val="003399"/>
                </a:solidFill>
                <a:latin typeface="Times New Roman" pitchFamily="18" charset="0"/>
              </a:rPr>
              <a:t> заседание на Комитета за наблюдение на</a:t>
            </a:r>
            <a:r>
              <a:rPr lang="en-US" altLang="en-US" sz="1300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bg-BG" altLang="en-US" sz="1300" dirty="0">
                <a:solidFill>
                  <a:srgbClr val="003399"/>
                </a:solidFill>
                <a:latin typeface="Times New Roman" pitchFamily="18" charset="0"/>
              </a:rPr>
              <a:t>Оперативна програма  “Транспорт” 2007-2013 г.</a:t>
            </a:r>
            <a:endParaRPr lang="en-US" altLang="en-US" sz="1300" dirty="0">
              <a:solidFill>
                <a:srgbClr val="003399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  <a:buClr>
                <a:srgbClr val="006666"/>
              </a:buClr>
              <a:buFont typeface="Wingdings" panose="05000000000000000000" pitchFamily="2" charset="2"/>
              <a:buNone/>
            </a:pPr>
            <a:endParaRPr lang="bg-BG" altLang="en-US" sz="1300" dirty="0" smtClean="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39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lipse">
  <a:themeElements>
    <a:clrScheme name="Eclipse 16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5B9CD1"/>
      </a:accent2>
      <a:accent3>
        <a:srgbClr val="FFFFFF"/>
      </a:accent3>
      <a:accent4>
        <a:srgbClr val="000000"/>
      </a:accent4>
      <a:accent5>
        <a:srgbClr val="ADE2E2"/>
      </a:accent5>
      <a:accent6>
        <a:srgbClr val="528DBD"/>
      </a:accent6>
      <a:hlink>
        <a:srgbClr val="0033CC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1">
        <a:dk1>
          <a:srgbClr val="000000"/>
        </a:dk1>
        <a:lt1>
          <a:srgbClr val="66CC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B8E2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12">
        <a:dk1>
          <a:srgbClr val="000000"/>
        </a:dk1>
        <a:lt1>
          <a:srgbClr val="66CC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B8E2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66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13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41A4C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3A94B4"/>
        </a:accent6>
        <a:hlink>
          <a:srgbClr val="66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14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41A4C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3A94B4"/>
        </a:accent6>
        <a:hlink>
          <a:srgbClr val="00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15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5DB1CF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53A0BB"/>
        </a:accent6>
        <a:hlink>
          <a:srgbClr val="00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16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5B9CD1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528DBD"/>
        </a:accent6>
        <a:hlink>
          <a:srgbClr val="00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clipse">
  <a:themeElements>
    <a:clrScheme name="Eclipse 16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5B9CD1"/>
      </a:accent2>
      <a:accent3>
        <a:srgbClr val="FFFFFF"/>
      </a:accent3>
      <a:accent4>
        <a:srgbClr val="000000"/>
      </a:accent4>
      <a:accent5>
        <a:srgbClr val="ADE2E2"/>
      </a:accent5>
      <a:accent6>
        <a:srgbClr val="528DBD"/>
      </a:accent6>
      <a:hlink>
        <a:srgbClr val="0033CC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1">
        <a:dk1>
          <a:srgbClr val="000000"/>
        </a:dk1>
        <a:lt1>
          <a:srgbClr val="66CC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B8E2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12">
        <a:dk1>
          <a:srgbClr val="000000"/>
        </a:dk1>
        <a:lt1>
          <a:srgbClr val="66CC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B8E2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66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13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41A4C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3A94B4"/>
        </a:accent6>
        <a:hlink>
          <a:srgbClr val="66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14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41A4C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3A94B4"/>
        </a:accent6>
        <a:hlink>
          <a:srgbClr val="00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15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5DB1CF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53A0BB"/>
        </a:accent6>
        <a:hlink>
          <a:srgbClr val="00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16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5B9CD1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528DBD"/>
        </a:accent6>
        <a:hlink>
          <a:srgbClr val="00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5571</TotalTime>
  <Words>1185</Words>
  <Application>Microsoft Office PowerPoint</Application>
  <PresentationFormat>On-screen Show (4:3)</PresentationFormat>
  <Paragraphs>180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Eclipse</vt:lpstr>
      <vt:lpstr>Custom Design</vt:lpstr>
      <vt:lpstr>1_Eclipse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Годишен доклад за  изпълнение на ОПТ за 2014 г. </vt:lpstr>
      <vt:lpstr>PowerPoint Presentation</vt:lpstr>
    </vt:vector>
  </TitlesOfParts>
  <Company>MTITC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Desislava Nikolova</dc:creator>
  <cp:lastModifiedBy>Maya Todorova</cp:lastModifiedBy>
  <cp:revision>841</cp:revision>
  <cp:lastPrinted>2015-06-01T05:06:38Z</cp:lastPrinted>
  <dcterms:created xsi:type="dcterms:W3CDTF">2013-05-14T07:37:49Z</dcterms:created>
  <dcterms:modified xsi:type="dcterms:W3CDTF">2015-06-05T07:14:33Z</dcterms:modified>
</cp:coreProperties>
</file>