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8" r:id="rId2"/>
  </p:sldMasterIdLst>
  <p:notesMasterIdLst>
    <p:notesMasterId r:id="rId13"/>
  </p:notesMasterIdLst>
  <p:handoutMasterIdLst>
    <p:handoutMasterId r:id="rId14"/>
  </p:handoutMasterIdLst>
  <p:sldIdLst>
    <p:sldId id="307" r:id="rId3"/>
    <p:sldId id="330" r:id="rId4"/>
    <p:sldId id="327" r:id="rId5"/>
    <p:sldId id="316" r:id="rId6"/>
    <p:sldId id="315" r:id="rId7"/>
    <p:sldId id="294" r:id="rId8"/>
    <p:sldId id="326" r:id="rId9"/>
    <p:sldId id="321" r:id="rId10"/>
    <p:sldId id="323" r:id="rId11"/>
    <p:sldId id="314" r:id="rId12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4B8A"/>
    <a:srgbClr val="FF5B5B"/>
    <a:srgbClr val="D20000"/>
    <a:srgbClr val="255559"/>
    <a:srgbClr val="002A4C"/>
    <a:srgbClr val="456A1C"/>
    <a:srgbClr val="2F4913"/>
    <a:srgbClr val="004E8C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9231" autoAdjust="0"/>
  </p:normalViewPr>
  <p:slideViewPr>
    <p:cSldViewPr>
      <p:cViewPr>
        <p:scale>
          <a:sx n="107" d="100"/>
          <a:sy n="107" d="100"/>
        </p:scale>
        <p:origin x="-10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algn="ctr" rtl="0">
              <a:defRPr lang="bg-BG" sz="2000" b="1" i="0" u="none" strike="noStrike" kern="1200" baseline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bg-BG" sz="2000" b="1" i="0" u="none" strike="noStrike" kern="1200" baseline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Финансово изпълнение на ОПТ към 15.09.2015 г. (евро)</a:t>
            </a:r>
          </a:p>
        </c:rich>
      </c:tx>
      <c:layout>
        <c:manualLayout>
          <c:xMode val="edge"/>
          <c:yMode val="edge"/>
          <c:x val="0.2040259491855016"/>
          <c:y val="4.79495479731700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65827598321864"/>
          <c:y val="0.12718204550672302"/>
          <c:w val="0.83480582288325067"/>
          <c:h val="0.5943474646716542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99FF"/>
            </a:solidFill>
            <a:ln w="12700">
              <a:solidFill>
                <a:srgbClr val="99CC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FF5FF"/>
              </a:solidFill>
              <a:ln w="12700">
                <a:solidFill>
                  <a:srgbClr val="99CCFF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33CCFF"/>
              </a:solidFill>
              <a:ln w="12700">
                <a:solidFill>
                  <a:srgbClr val="0099FF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99CCFF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3333CC"/>
              </a:solidFill>
              <a:ln w="12700">
                <a:solidFill>
                  <a:srgbClr val="99CCFF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339933"/>
              </a:solidFill>
              <a:ln w="12700">
                <a:solidFill>
                  <a:srgbClr val="99CCFF"/>
                </a:solidFill>
                <a:prstDash val="solid"/>
              </a:ln>
            </c:spPr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-2.6246719160104987E-3"/>
                  <c:y val="-0.2786838170051438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>
                        <a:effectLst/>
                      </a:rPr>
                      <a:t>2 003 481 166</a:t>
                    </a:r>
                    <a:r>
                      <a:rPr lang="en-US" sz="1000" b="0" i="0" u="none" strike="noStrike" baseline="0"/>
                      <a:t>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8846348107195818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 smtClean="0">
                        <a:effectLst/>
                      </a:rPr>
                      <a:t> 2 </a:t>
                    </a:r>
                    <a:r>
                      <a:rPr lang="en-US" sz="1000" b="0" i="0" u="none" strike="noStrike" baseline="0" dirty="0">
                        <a:effectLst/>
                      </a:rPr>
                      <a:t>039 573 394</a:t>
                    </a:r>
                  </a:p>
                  <a:p>
                    <a:r>
                      <a:rPr lang="en-US" sz="1000" b="0" i="0" u="none" strike="noStrike" baseline="0" dirty="0">
                        <a:effectLst/>
                      </a:rPr>
                      <a:t>101,80%</a:t>
                    </a:r>
                    <a:r>
                      <a:rPr lang="en-US" sz="1000" b="0" i="0" u="none" strike="noStrike" baseline="0" dirty="0"/>
                      <a:t>  </a:t>
                    </a:r>
                    <a:endParaRPr lang="en-US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990553306342779E-3"/>
                  <c:y val="-0.31164391951006126"/>
                </c:manualLayout>
              </c:layout>
              <c:tx>
                <c:rich>
                  <a:bodyPr/>
                  <a:lstStyle/>
                  <a:p>
                    <a:endParaRPr lang="en-US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0" i="0" u="none" strike="noStrike" baseline="0" dirty="0" smtClean="0">
                        <a:effectLst/>
                      </a:rPr>
                      <a:t>  1 </a:t>
                    </a:r>
                    <a:r>
                      <a:rPr lang="en-US" sz="1000" b="0" i="0" u="none" strike="noStrike" baseline="0" dirty="0">
                        <a:effectLst/>
                      </a:rPr>
                      <a:t>963 574 978</a:t>
                    </a:r>
                    <a:r>
                      <a:rPr lang="en-US" sz="1000" b="0" i="0" u="none" strike="noStrike" baseline="0" dirty="0"/>
                      <a:t> </a:t>
                    </a:r>
                  </a:p>
                  <a:p>
                    <a:r>
                      <a:rPr lang="en-US" sz="1000" b="0" i="0" u="none" strike="noStrike" baseline="0" dirty="0"/>
                      <a:t> </a:t>
                    </a:r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98,01%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67193726290286E-3"/>
                  <c:y val="-0.2309154272382618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bg-BG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1 575 092 538</a:t>
                    </a:r>
                  </a:p>
                  <a:p>
                    <a:pPr algn="ctr" rtl="0">
                      <a:defRPr lang="bg-BG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78,62% </a:t>
                    </a:r>
                    <a:endParaRPr lang="en-US" sz="1000" b="0" i="0" u="none" strike="noStrike" kern="1200" baseline="0" dirty="0">
                      <a:solidFill>
                        <a:srgbClr val="000000"/>
                      </a:solidFill>
                      <a:effectLst/>
                      <a:latin typeface="Arial"/>
                      <a:ea typeface="Arial"/>
                      <a:cs typeface="Arial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212354913969087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bg-BG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1 489 723 774</a:t>
                    </a:r>
                  </a:p>
                  <a:p>
                    <a:pPr algn="ctr" rtl="0">
                      <a:defRPr lang="bg-BG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74,36%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485829959513182E-3"/>
                  <c:y val="-0.1821395450568678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bg-BG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 </a:t>
                    </a:r>
                  </a:p>
                  <a:p>
                    <a:pPr algn="ctr" rtl="0">
                      <a:defRPr lang="bg-BG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  </a:t>
                    </a: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 1 </a:t>
                    </a:r>
                    <a:r>
                      <a:rPr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107 711 949</a:t>
                    </a:r>
                  </a:p>
                  <a:p>
                    <a:pPr algn="ctr" rtl="0">
                      <a:defRPr lang="bg-BG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  68,19</a:t>
                    </a:r>
                    <a:r>
                      <a:rPr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rPr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7984773179948252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>
                        <a:effectLst/>
                      </a:rPr>
                      <a:t>1 107 711 949</a:t>
                    </a:r>
                    <a:r>
                      <a:rPr lang="bg-BG" sz="1000" b="0" i="0" u="none" strike="noStrike" baseline="0"/>
                      <a:t> </a:t>
                    </a:r>
                    <a:endParaRPr lang="en-US" sz="1000" b="0" i="0" u="none" strike="noStrike" baseline="0"/>
                  </a:p>
                  <a:p>
                    <a:r>
                      <a:rPr lang="en-US"/>
                      <a:t>68</a:t>
                    </a:r>
                    <a:r>
                      <a:rPr lang="bg-BG"/>
                      <a:t>,</a:t>
                    </a:r>
                    <a:r>
                      <a:rPr lang="en-US"/>
                      <a:t>19</a:t>
                    </a:r>
                    <a:r>
                      <a:rPr lang="bg-BG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Лист1!$M$1:$R$1</c:f>
              <c:strCache>
                <c:ptCount val="6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Размер на верифицираните средства (евро)</c:v>
                </c:pt>
                <c:pt idx="5">
                  <c:v>Получени траншове от ЕК (само ЕС)</c:v>
                </c:pt>
              </c:strCache>
            </c:strRef>
          </c:cat>
          <c:val>
            <c:numRef>
              <c:f>Лист1!$M$2:$R$2</c:f>
              <c:numCache>
                <c:formatCode>#,##0</c:formatCode>
                <c:ptCount val="6"/>
                <c:pt idx="0">
                  <c:v>2003.481166</c:v>
                </c:pt>
                <c:pt idx="1">
                  <c:v>2039.57339394017</c:v>
                </c:pt>
                <c:pt idx="2">
                  <c:v>1963.5749779854664</c:v>
                </c:pt>
                <c:pt idx="3">
                  <c:v>1575</c:v>
                </c:pt>
                <c:pt idx="4">
                  <c:v>1490</c:v>
                </c:pt>
                <c:pt idx="5">
                  <c:v>1107.7119492100001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Лист1!$M$1:$R$1</c:f>
              <c:strCache>
                <c:ptCount val="6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Размер на верифицираните средства (евро)</c:v>
                </c:pt>
                <c:pt idx="5">
                  <c:v>Получени траншове от ЕК (само ЕС)</c:v>
                </c:pt>
              </c:strCache>
            </c:strRef>
          </c:cat>
          <c:val>
            <c:numRef>
              <c:f>Лист1!$M$3:$R$3</c:f>
              <c:numCache>
                <c:formatCode>0.00%</c:formatCode>
                <c:ptCount val="6"/>
                <c:pt idx="1">
                  <c:v>1.018</c:v>
                </c:pt>
                <c:pt idx="2">
                  <c:v>0.98009999999999997</c:v>
                </c:pt>
                <c:pt idx="3">
                  <c:v>0.78620000000000001</c:v>
                </c:pt>
                <c:pt idx="4">
                  <c:v>0.74360000000000004</c:v>
                </c:pt>
                <c:pt idx="5">
                  <c:v>0.74343083839597324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160384"/>
        <c:axId val="35787136"/>
      </c:barChart>
      <c:catAx>
        <c:axId val="321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35787136"/>
        <c:crosses val="autoZero"/>
        <c:auto val="1"/>
        <c:lblAlgn val="ctr"/>
        <c:lblOffset val="100"/>
        <c:noMultiLvlLbl val="0"/>
      </c:catAx>
      <c:valAx>
        <c:axId val="357871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321603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bg-BG" sz="20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Финансово изпълнение на ОПТ по приоритетни оси </a:t>
            </a:r>
            <a:endParaRPr lang="bg-BG" sz="2000" b="1" kern="1200" dirty="0" smtClean="0">
              <a:solidFill>
                <a:srgbClr val="003399"/>
              </a:solidFill>
              <a:latin typeface="Times New Roman" pitchFamily="18" charset="0"/>
              <a:ea typeface="+mn-ea"/>
              <a:cs typeface="+mn-cs"/>
            </a:endParaRP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bg-BG" sz="20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към </a:t>
            </a:r>
            <a:r>
              <a:rPr lang="en-US" sz="20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15</a:t>
            </a:r>
            <a:r>
              <a:rPr lang="bg-BG" sz="20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en-US" sz="20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09</a:t>
            </a:r>
            <a:r>
              <a:rPr lang="bg-BG" sz="20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.201</a:t>
            </a:r>
            <a:r>
              <a:rPr lang="en-US" sz="20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5</a:t>
            </a:r>
            <a:r>
              <a:rPr lang="bg-BG" sz="20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г. (евро) </a:t>
            </a:r>
          </a:p>
        </c:rich>
      </c:tx>
      <c:layout>
        <c:manualLayout>
          <c:xMode val="edge"/>
          <c:yMode val="edge"/>
          <c:x val="0.15128412073490813"/>
          <c:y val="4.3156174271824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18624234470702"/>
          <c:y val="0.14404988977105443"/>
          <c:w val="0.89081377061538969"/>
          <c:h val="0.58919160104986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AFF5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Лист1!$B$36:$B$40</c:f>
              <c:numCache>
                <c:formatCode>#,##0</c:formatCode>
                <c:ptCount val="5"/>
                <c:pt idx="0">
                  <c:v>660000000</c:v>
                </c:pt>
                <c:pt idx="1">
                  <c:v>909587365</c:v>
                </c:pt>
                <c:pt idx="2">
                  <c:v>333193801</c:v>
                </c:pt>
                <c:pt idx="3">
                  <c:v>34750000</c:v>
                </c:pt>
                <c:pt idx="4">
                  <c:v>65950000</c:v>
                </c:pt>
              </c:numCache>
            </c:numRef>
          </c:val>
        </c:ser>
        <c:ser>
          <c:idx val="1"/>
          <c:order val="1"/>
          <c:tx>
            <c:strRef>
              <c:f>Лист1!$C$35</c:f>
              <c:strCache>
                <c:ptCount val="1"/>
                <c:pt idx="0">
                  <c:v>Размер на изплатените средства 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Лист1!$C$36:$C$40</c:f>
              <c:numCache>
                <c:formatCode>#,##0</c:formatCode>
                <c:ptCount val="5"/>
                <c:pt idx="0">
                  <c:v>516013128.61000001</c:v>
                </c:pt>
                <c:pt idx="1">
                  <c:v>630166865.31999934</c:v>
                </c:pt>
                <c:pt idx="2">
                  <c:v>292898985.27999979</c:v>
                </c:pt>
                <c:pt idx="3">
                  <c:v>23481413.289999992</c:v>
                </c:pt>
                <c:pt idx="4">
                  <c:v>31553115.129999999</c:v>
                </c:pt>
              </c:numCache>
            </c:numRef>
          </c:val>
        </c:ser>
        <c:ser>
          <c:idx val="2"/>
          <c:order val="2"/>
          <c:tx>
            <c:strRef>
              <c:f>Лист1!$D$35</c:f>
              <c:strCache>
                <c:ptCount val="1"/>
                <c:pt idx="0">
                  <c:v>Размер на сертифицираните средства </c:v>
                </c:pt>
              </c:strCache>
            </c:strRef>
          </c:tx>
          <c:spPr>
            <a:solidFill>
              <a:srgbClr val="0033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Лист1!$D$36:$D$40</c:f>
              <c:numCache>
                <c:formatCode>#,##0</c:formatCode>
                <c:ptCount val="5"/>
                <c:pt idx="0">
                  <c:v>388519994</c:v>
                </c:pt>
                <c:pt idx="1">
                  <c:v>460526384</c:v>
                </c:pt>
                <c:pt idx="2">
                  <c:v>238170327</c:v>
                </c:pt>
                <c:pt idx="3">
                  <c:v>15867420</c:v>
                </c:pt>
                <c:pt idx="4">
                  <c:v>24278964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05952"/>
        <c:axId val="36607488"/>
      </c:barChart>
      <c:catAx>
        <c:axId val="3660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3660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074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36605952"/>
        <c:crosses val="autoZero"/>
        <c:crossBetween val="between"/>
      </c:valAx>
      <c:spPr>
        <a:solidFill>
          <a:sysClr val="window" lastClr="FFFFFF">
            <a:lumMod val="75000"/>
          </a:sysClr>
        </a:solidFill>
      </c:spPr>
    </c:plotArea>
    <c:legend>
      <c:legendPos val="l"/>
      <c:layout>
        <c:manualLayout>
          <c:xMode val="edge"/>
          <c:yMode val="edge"/>
          <c:x val="0.20723797025371818"/>
          <c:y val="0.81151776195942793"/>
          <c:w val="0.65890682414698165"/>
          <c:h val="6.625999799650016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0.59744</cdr:x>
      <cdr:y>0.72104</cdr:y>
    </cdr:from>
    <cdr:to>
      <cdr:x>0.59843</cdr:x>
      <cdr:y>0.7234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5781675" y="2905125"/>
          <a:ext cx="9525" cy="952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0.25591</cdr:x>
      <cdr:y>0.02837</cdr:y>
    </cdr:from>
    <cdr:to>
      <cdr:x>0.35039</cdr:x>
      <cdr:y>0.25532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5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0.35179</cdr:x>
      <cdr:y>0.623</cdr:y>
    </cdr:from>
    <cdr:to>
      <cdr:x>0.4375</cdr:x>
      <cdr:y>0.77636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52850" y="37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0.19167</cdr:x>
      <cdr:y>0.45556</cdr:y>
    </cdr:from>
    <cdr:to>
      <cdr:x>0.28333</cdr:x>
      <cdr:y>0.52222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52631" y="3124230"/>
          <a:ext cx="838170" cy="457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73,62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</cdr:x>
      <cdr:y>0.38889</cdr:y>
    </cdr:from>
    <cdr:to>
      <cdr:x>0.24384</cdr:x>
      <cdr:y>0.46846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14400" y="2666999"/>
          <a:ext cx="1315273" cy="545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82,30%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0.70723</cdr:x>
      <cdr:y>0.12621</cdr:y>
    </cdr:from>
    <cdr:to>
      <cdr:x>0.73223</cdr:x>
      <cdr:y>0.58853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5673536" y="1634811"/>
          <a:ext cx="2267830" cy="236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0.35833</cdr:x>
      <cdr:y>0.32222</cdr:y>
    </cdr:from>
    <cdr:to>
      <cdr:x>0.4234</cdr:x>
      <cdr:y>0.37448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76600" y="2209799"/>
          <a:ext cx="595001" cy="35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74,45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</cdr:x>
      <cdr:y>0.42222</cdr:y>
    </cdr:from>
    <cdr:to>
      <cdr:x>0.46761</cdr:x>
      <cdr:y>0.45557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743200" y="2895600"/>
          <a:ext cx="1532626" cy="2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0.57054</cdr:x>
      <cdr:y>0.60064</cdr:y>
    </cdr:from>
    <cdr:to>
      <cdr:x>0.63036</cdr:x>
      <cdr:y>0.71725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86475" y="3581400"/>
          <a:ext cx="638175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0.55982</cdr:x>
      <cdr:y>0.53355</cdr:y>
    </cdr:from>
    <cdr:to>
      <cdr:x>0.58482</cdr:x>
      <cdr:y>0.71086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6200000">
          <a:off x="5576890" y="3576638"/>
          <a:ext cx="1057274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0.7097</cdr:x>
      <cdr:y>0.23484</cdr:y>
    </cdr:from>
    <cdr:to>
      <cdr:x>0.73202</cdr:x>
      <cdr:y>0.38819</cdr:y>
    </cdr:to>
    <cdr:sp macro="" textlink="">
      <cdr:nvSpPr>
        <cdr:cNvPr id="13" name="TextBox 12"/>
        <cdr:cNvSpPr txBox="1"/>
      </cdr:nvSpPr>
      <cdr:spPr>
        <a:xfrm xmlns:a="http://schemas.openxmlformats.org/drawingml/2006/main" rot="16200000">
          <a:off x="6441962" y="1422529"/>
          <a:ext cx="752240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0.50833</cdr:x>
      <cdr:y>0.52222</cdr:y>
    </cdr:from>
    <cdr:to>
      <cdr:x>0.6</cdr:x>
      <cdr:y>0.56733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48200" y="3581399"/>
          <a:ext cx="838200" cy="30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87,96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</cdr:x>
      <cdr:y>0.55556</cdr:y>
    </cdr:from>
    <cdr:to>
      <cdr:x>0.64837</cdr:x>
      <cdr:y>0.59365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257800" y="3809999"/>
          <a:ext cx="670918" cy="261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0.68929</cdr:x>
      <cdr:y>0.57348</cdr:y>
    </cdr:from>
    <cdr:to>
      <cdr:x>0.71429</cdr:x>
      <cdr:y>0.71406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6200000">
          <a:off x="7067549" y="3705226"/>
          <a:ext cx="83820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0.73051</cdr:x>
      <cdr:y>0.57702</cdr:y>
    </cdr:from>
    <cdr:to>
      <cdr:x>0.75283</cdr:x>
      <cdr:y>0.716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6200000">
          <a:off x="6674080" y="3065828"/>
          <a:ext cx="681749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0.70475</cdr:x>
      <cdr:y>0.66365</cdr:y>
    </cdr:from>
    <cdr:to>
      <cdr:x>0.77142</cdr:x>
      <cdr:y>0.71496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444208" y="4551280"/>
          <a:ext cx="609630" cy="351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  <a:r>
            <a:rPr lang="en-US" sz="12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,59</a:t>
          </a:r>
          <a:r>
            <a:rPr lang="bg-BG" sz="12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</cdr:x>
      <cdr:y>0.67778</cdr:y>
    </cdr:from>
    <cdr:to>
      <cdr:x>0.84644</cdr:x>
      <cdr:y>0.72321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858000" y="4648199"/>
          <a:ext cx="881840" cy="311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53,73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0.83125</cdr:x>
      <cdr:y>0.69968</cdr:y>
    </cdr:from>
    <cdr:to>
      <cdr:x>0.91696</cdr:x>
      <cdr:y>0.85304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8867775" y="417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0.84119</cdr:x>
      <cdr:y>0.32299</cdr:y>
    </cdr:from>
    <cdr:to>
      <cdr:x>0.86708</cdr:x>
      <cdr:y>0.46357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7733861" y="1806769"/>
          <a:ext cx="689598" cy="24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0.87799</cdr:x>
      <cdr:y>0.66613</cdr:y>
    </cdr:from>
    <cdr:to>
      <cdr:x>0.95344</cdr:x>
      <cdr:y>0.69974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8028384" y="4568315"/>
          <a:ext cx="689915" cy="230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53,52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0.93426</cdr:x>
      <cdr:y>0.68465</cdr:y>
    </cdr:from>
    <cdr:to>
      <cdr:x>1</cdr:x>
      <cdr:y>0.72594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8542873" y="4695296"/>
          <a:ext cx="601127" cy="283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46,47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0.42598</cdr:x>
      <cdr:y>0.14298</cdr:y>
    </cdr:from>
    <cdr:to>
      <cdr:x>0.45116</cdr:x>
      <cdr:y>0.5088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3250922" y="1479513"/>
          <a:ext cx="1794484" cy="238160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0.00537</cdr:x>
      <cdr:y>0.01036</cdr:y>
    </cdr:from>
    <cdr:to>
      <cdr:x>0.03055</cdr:x>
      <cdr:y>0.37618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727351" y="828951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106,76%</a:t>
          </a:r>
        </a:p>
      </cdr:txBody>
    </cdr:sp>
  </cdr:relSizeAnchor>
  <cdr:relSizeAnchor xmlns:cdr="http://schemas.openxmlformats.org/drawingml/2006/chartDrawing">
    <cdr:from>
      <cdr:x>0.14563</cdr:x>
      <cdr:y>0.46415</cdr:y>
    </cdr:from>
    <cdr:to>
      <cdr:x>0.16925</cdr:x>
      <cdr:y>0.57965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1640" y="3183128"/>
          <a:ext cx="2160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0.563</cdr:x>
      <cdr:y>0.29615</cdr:y>
    </cdr:from>
    <cdr:to>
      <cdr:x>0.73625</cdr:x>
      <cdr:y>0.34865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8064" y="203100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F6A9740-402B-48C2-87DB-4BE423782466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BA5F1D-E1DB-42D9-84BF-51A04E7AC87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625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E251DC-A78A-4D80-A698-3E87AD05AE95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95DAC-E960-4623-8993-D4E93488BDA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423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29D63A-6F36-4992-80DF-80D0C117D952}" type="slidenum">
              <a:rPr lang="bg-BG" altLang="en-US" smtClean="0"/>
              <a:pPr/>
              <a:t>2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29661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2696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9124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9124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B5127-A141-4BCE-BFE0-8BF09F41A357}" type="slidenum">
              <a:rPr lang="bg-BG" altLang="en-US" smtClean="0">
                <a:solidFill>
                  <a:srgbClr val="000000"/>
                </a:solidFill>
              </a:rPr>
              <a:pPr/>
              <a:t>8</a:t>
            </a:fld>
            <a:endParaRPr lang="bg-BG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1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443354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10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90486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4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484438" y="333375"/>
            <a:ext cx="46799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i="1" smtClean="0">
              <a:solidFill>
                <a:srgbClr val="004E8C"/>
              </a:solidFill>
              <a:latin typeface="Times New Roman" pitchFamily="18" charset="0"/>
            </a:endParaRP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8" name="Picture 16" descr="eu_2funds_b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opt_logo_b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9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1" name="Picture 20" descr="nex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i="1">
                <a:solidFill>
                  <a:srgbClr val="004E8C"/>
                </a:solidFill>
                <a:latin typeface="Times New Roman" pitchFamily="18" charset="0"/>
              </a:defRPr>
            </a:lvl1pPr>
          </a:lstStyle>
          <a:p>
            <a:r>
              <a:rPr lang="bg-BG"/>
              <a:t>ХІV – то заседание </a:t>
            </a:r>
          </a:p>
          <a:p>
            <a:r>
              <a:rPr lang="bg-BG"/>
              <a:t>на Комитета за наблюдение  на </a:t>
            </a:r>
          </a:p>
          <a:p>
            <a:r>
              <a:rPr lang="bg-BG"/>
              <a:t>Оперативна програма  “Транспорт” 2007 -2013 г.</a:t>
            </a:r>
            <a:endParaRPr lang="en-US"/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143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4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7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1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6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0EF7-5170-4F98-9D3B-0261A39AB3D6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ECA7-F5BE-4273-ACC0-D19CD5A7ECF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382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4047-DCB5-41A5-8DC2-C554460AE22C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8DC7-58C1-4131-878E-C8400938F14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2603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4497-FDDF-4BDA-A07C-AD386D27DA29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1365-FEE2-44AC-8C11-95F30D213D7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8984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90A-B209-4ABD-B25A-EAF42B24B7FC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C8B6-3B7D-44BE-B008-C118061485B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0091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2167-2DA6-4150-A701-0D7D6D86C809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A5F3-6E56-450B-8C3C-28470853CE5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233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01F1-1B2D-47C7-B1DF-424BF42506F4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048E-A8F6-4EE7-8D90-A6697DEB1BE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9608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504" y="6375267"/>
            <a:ext cx="8172450" cy="504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318C-1BF3-41AA-BFA3-3BC801AA31CE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2D76-2B43-4BD2-8D02-E7CBB1F7910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9691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610-D1BF-407E-AD89-B6332F6DCE70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D172-08F1-49A0-939A-0222637C87D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115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7EAC-941A-4365-A3D2-4183F214EC26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E6D4-54BD-45F3-BC01-773F489FCC9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5107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685B-034C-4DFD-8DDF-2822FB9DC471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F3B9-F80E-4439-B11E-728D16FAED8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863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115E-8CBF-4262-8642-2C83096DE7E3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3288-771A-4064-B27D-7B1CD70E029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7688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34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grpSp>
        <p:nvGrpSpPr>
          <p:cNvPr id="1027" name="Group 1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1034" name="Picture 12" descr="eu_2funds_b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3" descr="opt_logo_b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Line 14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323850" y="6308725"/>
            <a:ext cx="756126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029" name="Picture 16" descr="next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56" y="6365875"/>
            <a:ext cx="8172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1032" name="AutoShape 19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3" name="AutoShape 20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FA097AB6-2F87-446D-984D-290BC142EAA8}" type="datetimeFigureOut">
              <a:rPr lang="bg-BG"/>
              <a:pPr>
                <a:defRPr/>
              </a:pPr>
              <a:t>23.9.2015 г.</a:t>
            </a:fld>
            <a:endParaRPr lang="bg-BG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C31E84-54C0-4459-B872-CC51DD4678F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 err="1" smtClean="0">
                <a:solidFill>
                  <a:srgbClr val="002B82"/>
                </a:solidFill>
                <a:latin typeface="Times New Roman" pitchFamily="18" charset="0"/>
              </a:rPr>
              <a:t>Годишно</a:t>
            </a:r>
            <a:r>
              <a:rPr lang="ru-RU" sz="2200" b="1" dirty="0" smtClean="0">
                <a:solidFill>
                  <a:srgbClr val="002B82"/>
                </a:solidFill>
                <a:latin typeface="Times New Roman" pitchFamily="18" charset="0"/>
              </a:rPr>
              <a:t> информационно </a:t>
            </a:r>
            <a:r>
              <a:rPr lang="ru-RU" sz="2200" b="1" dirty="0" err="1">
                <a:solidFill>
                  <a:srgbClr val="002B82"/>
                </a:solidFill>
                <a:latin typeface="Times New Roman" pitchFamily="18" charset="0"/>
              </a:rPr>
              <a:t>събитие</a:t>
            </a:r>
            <a:r>
              <a:rPr lang="ru-RU" sz="2200" b="1" dirty="0">
                <a:solidFill>
                  <a:srgbClr val="002B82"/>
                </a:solidFill>
                <a:latin typeface="Times New Roman" pitchFamily="18" charset="0"/>
              </a:rPr>
              <a:t> за </a:t>
            </a:r>
            <a:r>
              <a:rPr lang="ru-RU" sz="2200" b="1" dirty="0" err="1" smtClean="0">
                <a:solidFill>
                  <a:srgbClr val="002B82"/>
                </a:solidFill>
                <a:latin typeface="Times New Roman" pitchFamily="18" charset="0"/>
              </a:rPr>
              <a:t>отчитане</a:t>
            </a:r>
            <a:r>
              <a:rPr lang="ru-RU" sz="2200" b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B82"/>
                </a:solidFill>
                <a:latin typeface="Times New Roman" pitchFamily="18" charset="0"/>
              </a:rPr>
              <a:t>напредъка</a:t>
            </a:r>
            <a:r>
              <a:rPr lang="ru-RU" sz="2200" b="1" dirty="0" smtClean="0">
                <a:solidFill>
                  <a:srgbClr val="002B82"/>
                </a:solidFill>
                <a:latin typeface="Times New Roman" pitchFamily="18" charset="0"/>
              </a:rPr>
              <a:t> на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B82"/>
                </a:solidFill>
                <a:latin typeface="Times New Roman" pitchFamily="18" charset="0"/>
              </a:rPr>
              <a:t>Оперативна </a:t>
            </a:r>
            <a:r>
              <a:rPr lang="ru-RU" sz="2400" b="1" dirty="0" err="1">
                <a:solidFill>
                  <a:srgbClr val="002B82"/>
                </a:solidFill>
                <a:latin typeface="Times New Roman" pitchFamily="18" charset="0"/>
              </a:rPr>
              <a:t>програма</a:t>
            </a:r>
            <a:r>
              <a:rPr lang="ru-RU" sz="2400" b="1" dirty="0">
                <a:solidFill>
                  <a:srgbClr val="002B82"/>
                </a:solidFill>
                <a:latin typeface="Times New Roman" pitchFamily="18" charset="0"/>
              </a:rPr>
              <a:t>  “Транспорт” 2007 - 2013 г.</a:t>
            </a:r>
          </a:p>
          <a:p>
            <a:pPr marL="0" indent="0" algn="ctr">
              <a:buNone/>
            </a:pPr>
            <a:endParaRPr lang="bg-BG" sz="2400" b="1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528" y="6165305"/>
            <a:ext cx="8136904" cy="432047"/>
          </a:xfrm>
        </p:spPr>
        <p:txBody>
          <a:bodyPr/>
          <a:lstStyle/>
          <a:p>
            <a:pPr>
              <a:defRPr/>
            </a:pPr>
            <a:r>
              <a:rPr lang="bg-BG" altLang="en-US" dirty="0" smtClean="0"/>
              <a:t>24 септември 2015 г., гр. София</a:t>
            </a:r>
            <a:endParaRPr lang="bg-BG" alt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508230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" name="Picture 4" descr="all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760639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504" y="6381328"/>
            <a:ext cx="8172450" cy="304031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bg-BG" altLang="en-US" dirty="0"/>
              <a:t>Годишно информационно събитие за отчитане на напредъка в работата по </a:t>
            </a:r>
            <a:r>
              <a:rPr lang="bg-BG" altLang="en-US" dirty="0" smtClean="0"/>
              <a:t>ОП </a:t>
            </a:r>
            <a:r>
              <a:rPr lang="bg-BG" altLang="en-US" dirty="0"/>
              <a:t>„Транспорт“ 2007-2013</a:t>
            </a:r>
          </a:p>
        </p:txBody>
      </p:sp>
      <p:sp>
        <p:nvSpPr>
          <p:cNvPr id="9" name="Rectangle 8"/>
          <p:cNvSpPr/>
          <p:nvPr/>
        </p:nvSpPr>
        <p:spPr>
          <a:xfrm rot="20838060">
            <a:off x="1109446" y="3792574"/>
            <a:ext cx="741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bg-BG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g-BG" altLang="bg-BG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bg-BG" altLang="bg-BG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altLang="bg-BG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вниманието!</a:t>
            </a:r>
            <a:endParaRPr lang="bg-BG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567128"/>
              </p:ext>
            </p:extLst>
          </p:nvPr>
        </p:nvGraphicFramePr>
        <p:xfrm>
          <a:off x="-133350" y="0"/>
          <a:ext cx="94107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2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737398"/>
              </p:ext>
            </p:extLst>
          </p:nvPr>
        </p:nvGraphicFramePr>
        <p:xfrm>
          <a:off x="13" y="9872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899592" y="1988840"/>
            <a:ext cx="1728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bg-BG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124744"/>
            <a:ext cx="1127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909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587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endParaRPr lang="bg-BG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3212976"/>
            <a:ext cx="1334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2120" y="4293096"/>
            <a:ext cx="1204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   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0312" y="4293097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  </a:t>
            </a:r>
            <a:r>
              <a:rPr lang="bg-BG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950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2637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Постигнати резултати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(1)</a:t>
            </a: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2200" dirty="0"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7544" y="1556792"/>
            <a:ext cx="828092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528" y="6381328"/>
            <a:ext cx="8172450" cy="576063"/>
          </a:xfrm>
        </p:spPr>
        <p:txBody>
          <a:bodyPr/>
          <a:lstStyle/>
          <a:p>
            <a:pPr>
              <a:defRPr/>
            </a:pPr>
            <a:r>
              <a:rPr lang="bg-BG" altLang="en-US" dirty="0"/>
              <a:t>Годишно информационно събитие за отчитане на напредъка в работата по </a:t>
            </a:r>
            <a:r>
              <a:rPr lang="bg-BG" altLang="en-US" dirty="0" smtClean="0"/>
              <a:t>ОП </a:t>
            </a:r>
            <a:r>
              <a:rPr lang="bg-BG" altLang="en-US" dirty="0"/>
              <a:t>„Транспорт“ 2007-2013</a:t>
            </a:r>
          </a:p>
          <a:p>
            <a:pPr>
              <a:defRPr/>
            </a:pPr>
            <a:endParaRPr lang="bg-BG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15616" y="170080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5C"/>
              </a:buClr>
              <a:buSzPct val="100000"/>
              <a:defRPr/>
            </a:pPr>
            <a:endParaRPr lang="bg-BG" altLang="en-US" dirty="0" smtClean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7258" y="1632697"/>
            <a:ext cx="7423174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НКЖИ изпълнява общо 6 инвестиционни проекти; 1 завършен</a:t>
            </a:r>
            <a:endParaRPr lang="en-US" altLang="en-US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През </a:t>
            </a:r>
            <a:r>
              <a:rPr lang="bg-BG" altLang="en-US" kern="0" dirty="0">
                <a:solidFill>
                  <a:srgbClr val="002B82"/>
                </a:solidFill>
                <a:latin typeface="Times New Roman" pitchFamily="18" charset="0"/>
              </a:rPr>
              <a:t>м. април 2014 г. старт</a:t>
            </a:r>
            <a:r>
              <a:rPr lang="en-US" altLang="en-US" kern="0" dirty="0">
                <a:solidFill>
                  <a:srgbClr val="002B82"/>
                </a:solidFill>
                <a:latin typeface="Times New Roman" pitchFamily="18" charset="0"/>
              </a:rPr>
              <a:t>и</a:t>
            </a:r>
            <a:r>
              <a:rPr lang="bg-BG" altLang="en-US" kern="0" dirty="0" err="1">
                <a:solidFill>
                  <a:srgbClr val="002B82"/>
                </a:solidFill>
                <a:latin typeface="Times New Roman" pitchFamily="18" charset="0"/>
              </a:rPr>
              <a:t>ра</a:t>
            </a:r>
            <a:r>
              <a:rPr lang="bg-BG" altLang="en-US" kern="0" dirty="0">
                <a:solidFill>
                  <a:srgbClr val="002B82"/>
                </a:solidFill>
                <a:latin typeface="Times New Roman" pitchFamily="18" charset="0"/>
              </a:rPr>
              <a:t> строителството на ж.п. проекта “Септември – Пловдив</a:t>
            </a:r>
            <a:r>
              <a:rPr lang="en-US" altLang="en-US" kern="0" dirty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bg-BG" altLang="en-US" kern="0" dirty="0">
                <a:solidFill>
                  <a:srgbClr val="002B82"/>
                </a:solidFill>
                <a:latin typeface="Times New Roman" pitchFamily="18" charset="0"/>
              </a:rPr>
              <a:t>, модернизация</a:t>
            </a:r>
            <a:r>
              <a:rPr lang="en-US" altLang="en-US" kern="0" dirty="0">
                <a:solidFill>
                  <a:srgbClr val="002B82"/>
                </a:solidFill>
                <a:latin typeface="Times New Roman" pitchFamily="18" charset="0"/>
              </a:rPr>
              <a:t>т</a:t>
            </a:r>
            <a:r>
              <a:rPr lang="bg-BG" altLang="en-US" kern="0" dirty="0">
                <a:solidFill>
                  <a:srgbClr val="002B82"/>
                </a:solidFill>
                <a:latin typeface="Times New Roman" pitchFamily="18" charset="0"/>
              </a:rPr>
              <a:t>а на </a:t>
            </a:r>
            <a:r>
              <a:rPr lang="en-US" altLang="en-US" kern="0" dirty="0">
                <a:solidFill>
                  <a:srgbClr val="002B82"/>
                </a:solidFill>
                <a:latin typeface="Times New Roman" pitchFamily="18" charset="0"/>
              </a:rPr>
              <a:t>Ц</a:t>
            </a:r>
            <a:r>
              <a:rPr lang="bg-BG" altLang="en-US" kern="0" dirty="0" err="1">
                <a:solidFill>
                  <a:srgbClr val="002B82"/>
                </a:solidFill>
                <a:latin typeface="Times New Roman" pitchFamily="18" charset="0"/>
              </a:rPr>
              <a:t>ентрална</a:t>
            </a:r>
            <a:r>
              <a:rPr lang="bg-BG" altLang="en-US" kern="0" dirty="0">
                <a:solidFill>
                  <a:srgbClr val="002B82"/>
                </a:solidFill>
                <a:latin typeface="Times New Roman" pitchFamily="18" charset="0"/>
              </a:rPr>
              <a:t> ж.п. гара София и бе </a:t>
            </a: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подписан договора за ИМТ Пловдив</a:t>
            </a: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Ж.п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.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гара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Пазарджик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е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модернизирана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със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средства по 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ОПТ </a:t>
            </a: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Изградени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и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рехабилитирани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са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над </a:t>
            </a:r>
            <a:r>
              <a:rPr lang="en-US" altLang="en-US" kern="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ru-RU" altLang="en-US" kern="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kern="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км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ж.п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. линии (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разгъната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дължина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</a:p>
          <a:p>
            <a:pPr algn="just">
              <a:spcBef>
                <a:spcPct val="20000"/>
              </a:spcBef>
              <a:buClr>
                <a:srgbClr val="00005C"/>
              </a:buClr>
              <a:buSzPct val="100000"/>
              <a:defRPr/>
            </a:pPr>
            <a:endParaRPr lang="ru-RU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Предстоят да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бъдат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изградени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още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altLang="en-US" kern="0" dirty="0" smtClean="0">
                <a:solidFill>
                  <a:srgbClr val="FF0000"/>
                </a:solidFill>
                <a:latin typeface="Times New Roman" pitchFamily="18" charset="0"/>
              </a:rPr>
              <a:t>83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км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ж.п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. линии,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модернизацията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ж.п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.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гарите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в София и Бургас и 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ИМТ Пловдив</a:t>
            </a:r>
            <a:endParaRPr lang="en-US" altLang="en-US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en-US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en-US" altLang="en-US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ru-RU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en-US" altLang="en-US" sz="20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5" descr="C:\Documents and Settings\skaraivanova\Desktop\Prezentaciq\Plovdiv Burgas GBO_5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95" y="4869160"/>
            <a:ext cx="224996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Documents and Settings\skaraivanova\Desktop\Prezentaciq\Gara Pazardj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59" y="4869160"/>
            <a:ext cx="224996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:\MTTodorova\Desktop\Mosk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2" y="4869160"/>
            <a:ext cx="224996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/>
          <a:lstStyle/>
          <a:p>
            <a:pPr lvl="0" algn="ctr" eaLnBrk="1" hangingPunct="1"/>
            <a:r>
              <a:rPr lang="bg-BG" altLang="en-US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Постигнати </a:t>
            </a:r>
            <a:r>
              <a:rPr lang="bg-BG" alt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резултати</a:t>
            </a:r>
            <a:r>
              <a:rPr lang="en-US" alt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(2)</a:t>
            </a:r>
            <a:r>
              <a:rPr lang="bg-BG" altLang="en-US" sz="2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bg-BG" altLang="en-US" sz="2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2448272"/>
          </a:xfrm>
        </p:spPr>
        <p:txBody>
          <a:bodyPr/>
          <a:lstStyle/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АПИ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изпълнява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общо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10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инвестиционни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; 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4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завършени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Завърши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изпълнението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Лот 2 на АМ “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Марица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”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участък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Димитровград-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Харманли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 и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Лот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4 на АМ „Струма“ участък Сандански - ГКПП Кулата</a:t>
            </a: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Изгражда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се система за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преброяване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трафика по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автомагистралите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и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първокласните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пътища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Изградени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са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над </a:t>
            </a:r>
            <a:r>
              <a:rPr lang="ru-RU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ru-RU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0 </a:t>
            </a:r>
            <a:r>
              <a:rPr lang="ru-RU" altLang="en-US" sz="1800" dirty="0">
                <a:solidFill>
                  <a:srgbClr val="FF0000"/>
                </a:solidFill>
                <a:latin typeface="Times New Roman" pitchFamily="18" charset="0"/>
              </a:rPr>
              <a:t>км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автомагистрали и над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53</a:t>
            </a:r>
            <a:r>
              <a:rPr lang="ru-RU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en-US" sz="1800" dirty="0">
                <a:solidFill>
                  <a:srgbClr val="FF0000"/>
                </a:solidFill>
                <a:latin typeface="Times New Roman" pitchFamily="18" charset="0"/>
              </a:rPr>
              <a:t>км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пътища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първи</a:t>
            </a:r>
            <a:r>
              <a:rPr lang="en-US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клас</a:t>
            </a:r>
            <a:endParaRPr lang="ru-RU" altLang="en-US" sz="18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ru-RU" altLang="en-US" sz="9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Предстои  завършването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72</a:t>
            </a:r>
            <a:r>
              <a:rPr lang="bg-BG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bg-BG" altLang="en-US" sz="1800" dirty="0">
                <a:solidFill>
                  <a:srgbClr val="FF0000"/>
                </a:solidFill>
                <a:latin typeface="Times New Roman" pitchFamily="18" charset="0"/>
              </a:rPr>
              <a:t>км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автомагистрали и </a:t>
            </a:r>
            <a:r>
              <a:rPr lang="bg-BG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к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м пътища първи клас</a:t>
            </a: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sz="1800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sz="2000" i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sz="20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sz="2000" dirty="0">
              <a:solidFill>
                <a:srgbClr val="002B82"/>
              </a:solidFill>
              <a:latin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504" y="6093297"/>
            <a:ext cx="8172450" cy="576064"/>
          </a:xfrm>
        </p:spPr>
        <p:txBody>
          <a:bodyPr/>
          <a:lstStyle/>
          <a:p>
            <a:pPr>
              <a:defRPr/>
            </a:pPr>
            <a:r>
              <a:rPr lang="bg-BG" altLang="en-US" dirty="0" smtClean="0"/>
              <a:t>Годишно </a:t>
            </a:r>
            <a:r>
              <a:rPr lang="bg-BG" altLang="en-US" dirty="0"/>
              <a:t>информационно събитие за отчитане на напредъка в работата по </a:t>
            </a:r>
            <a:r>
              <a:rPr lang="bg-BG" altLang="en-US" dirty="0" smtClean="0"/>
              <a:t>ОП </a:t>
            </a:r>
            <a:r>
              <a:rPr lang="bg-BG" altLang="en-US" dirty="0"/>
              <a:t>„Транспорт“ 2007-2013</a:t>
            </a:r>
            <a:endParaRPr lang="en-US" altLang="en-US" dirty="0"/>
          </a:p>
        </p:txBody>
      </p:sp>
      <p:pic>
        <p:nvPicPr>
          <p:cNvPr id="5" name="Picture 4" descr="C:\Documents and Settings\skaraivanova\Desktop\Prezentaciq\Struma_8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1944216" cy="14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karaivanova\Desktop\Prezentaciq\Vrats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53" y="4879503"/>
            <a:ext cx="1930428" cy="13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M_Hemus-photo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90" y="4879503"/>
            <a:ext cx="1902023" cy="135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Постигнати резултати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(3)</a:t>
            </a:r>
            <a:endParaRPr lang="bg-BG" altLang="en-US" sz="2200" dirty="0">
              <a:latin typeface="Times New Roman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2" y="1341438"/>
            <a:ext cx="583188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0" y="6381329"/>
            <a:ext cx="8172450" cy="576064"/>
          </a:xfrm>
        </p:spPr>
        <p:txBody>
          <a:bodyPr/>
          <a:lstStyle/>
          <a:p>
            <a:pPr lvl="0">
              <a:buClr>
                <a:srgbClr val="006666"/>
              </a:buClr>
              <a:defRPr/>
            </a:pPr>
            <a:r>
              <a:rPr lang="bg-BG" altLang="en-US" dirty="0"/>
              <a:t>Годишно </a:t>
            </a:r>
            <a:r>
              <a:rPr lang="bg-BG" altLang="en-US" dirty="0" smtClean="0"/>
              <a:t>информационно събитие </a:t>
            </a:r>
            <a:r>
              <a:rPr lang="bg-BG" altLang="en-US" dirty="0"/>
              <a:t>за отчитане на напредъка в работата по </a:t>
            </a:r>
            <a:r>
              <a:rPr lang="bg-BG" altLang="en-US" dirty="0" smtClean="0"/>
              <a:t>ОП </a:t>
            </a:r>
            <a:r>
              <a:rPr lang="bg-BG" altLang="en-US" dirty="0"/>
              <a:t>„Транспорт“ </a:t>
            </a:r>
            <a:r>
              <a:rPr lang="bg-BG" altLang="en-US" dirty="0" smtClean="0"/>
              <a:t>2007-2013</a:t>
            </a:r>
          </a:p>
          <a:p>
            <a:pPr>
              <a:defRPr/>
            </a:pPr>
            <a:endParaRPr lang="bg-BG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55650" y="1700390"/>
            <a:ext cx="7704782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Метрополитен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изпълнява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общо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3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инвестиционни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; 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3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завършени</a:t>
            </a:r>
            <a:endParaRPr lang="ru-RU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Изградени са </a:t>
            </a:r>
            <a:r>
              <a:rPr lang="en-US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2</a:t>
            </a: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0 нови метро станции и 21 км нови метро линии</a:t>
            </a: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Трасето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метрото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бе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разширено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до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Летище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София 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и до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Бизнес парка в кв.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Младост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4 </a:t>
            </a:r>
            <a:r>
              <a:rPr lang="en-US" altLang="en-US" kern="0" dirty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altLang="en-US" kern="0" dirty="0">
                <a:solidFill>
                  <a:srgbClr val="002B82"/>
                </a:solidFill>
                <a:latin typeface="Times New Roman" pitchFamily="18" charset="0"/>
              </a:rPr>
              <a:t>Етап 3</a:t>
            </a:r>
            <a:r>
              <a:rPr lang="en-US" altLang="en-US" kern="0" dirty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bg-BG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 algn="just">
              <a:spcBef>
                <a:spcPct val="20000"/>
              </a:spcBef>
              <a:buClr>
                <a:srgbClr val="00005C"/>
              </a:buClr>
              <a:buSzPct val="100000"/>
              <a:defRPr/>
            </a:pPr>
            <a:endParaRPr lang="ru-RU" altLang="en-US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През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2014 г. по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отсечките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столичното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метро,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чието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изграждане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е 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финансирано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от ОПТ,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са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осъществени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над 40 млн.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пътувания</a:t>
            </a:r>
            <a:endParaRPr lang="ru-RU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През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първата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половина на 2015 г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.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са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осъществени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близо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altLang="en-US" kern="0" dirty="0">
                <a:solidFill>
                  <a:srgbClr val="002B82"/>
                </a:solidFill>
                <a:latin typeface="Times New Roman" pitchFamily="18" charset="0"/>
              </a:rPr>
              <a:t>17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млн.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пътувания</a:t>
            </a:r>
            <a:endParaRPr lang="ru-RU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ru-RU" altLang="en-US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bg-BG" sz="1600" dirty="0" smtClean="0">
                <a:solidFill>
                  <a:srgbClr val="000099"/>
                </a:solidFill>
                <a:cs typeface="Arial" panose="020B0604020202020204" pitchFamily="34" charset="0"/>
              </a:rPr>
              <a:t>                                                       </a:t>
            </a:r>
            <a:endParaRPr lang="en-US" sz="16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9" descr="MS Mladost I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78107"/>
            <a:ext cx="1856955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:\MTTodorova\Desktop\1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58" y="4878107"/>
            <a:ext cx="2001283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78106"/>
            <a:ext cx="2146331" cy="1365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Постигнати резултати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</a:t>
            </a: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4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)</a:t>
            </a:r>
            <a:endParaRPr lang="bg-BG" altLang="en-US" sz="2200" dirty="0">
              <a:latin typeface="Times New Roman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2" y="1341438"/>
            <a:ext cx="583188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0" y="6381329"/>
            <a:ext cx="8172450" cy="576064"/>
          </a:xfrm>
        </p:spPr>
        <p:txBody>
          <a:bodyPr/>
          <a:lstStyle/>
          <a:p>
            <a:pPr lvl="0">
              <a:buClr>
                <a:srgbClr val="006666"/>
              </a:buClr>
              <a:defRPr/>
            </a:pPr>
            <a:r>
              <a:rPr lang="bg-BG" altLang="en-US" dirty="0"/>
              <a:t>Годишно </a:t>
            </a:r>
            <a:r>
              <a:rPr lang="bg-BG" altLang="en-US" dirty="0" smtClean="0"/>
              <a:t>информационно събитие </a:t>
            </a:r>
            <a:r>
              <a:rPr lang="bg-BG" altLang="en-US" dirty="0"/>
              <a:t>за отчитане на напредъка в работата по </a:t>
            </a:r>
            <a:r>
              <a:rPr lang="bg-BG" altLang="en-US" dirty="0" smtClean="0"/>
              <a:t>ОП </a:t>
            </a:r>
            <a:r>
              <a:rPr lang="bg-BG" altLang="en-US" dirty="0"/>
              <a:t>„Транспорт“ </a:t>
            </a:r>
            <a:r>
              <a:rPr lang="bg-BG" altLang="en-US" dirty="0" smtClean="0"/>
              <a:t>2007-2013</a:t>
            </a:r>
          </a:p>
          <a:p>
            <a:pPr>
              <a:defRPr/>
            </a:pPr>
            <a:endParaRPr lang="bg-BG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55650" y="1700390"/>
            <a:ext cx="7704782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ДППИ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изпълнява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2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инвестиционни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,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които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са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завършени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;        АППД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изпълнява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1инвестиционен проект -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завършен</a:t>
            </a:r>
            <a:endParaRPr lang="ru-RU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Изградени и въведени в експлоатация: </a:t>
            </a:r>
          </a:p>
          <a:p>
            <a:pPr lvl="1" algn="just">
              <a:spcBef>
                <a:spcPct val="20000"/>
              </a:spcBef>
              <a:buClr>
                <a:srgbClr val="00005C"/>
              </a:buClr>
              <a:buSzPct val="100000"/>
              <a:defRPr/>
            </a:pP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- РИС </a:t>
            </a:r>
            <a:r>
              <a:rPr lang="en-US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БУЛРИС</a:t>
            </a:r>
            <a:r>
              <a:rPr lang="en-US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, с оперативен ц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ентър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за наблюдение и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предоставяне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информационни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услуги 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за р.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Дунав</a:t>
            </a:r>
            <a:r>
              <a:rPr lang="ru-RU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в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гр.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Русе</a:t>
            </a: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</a:p>
          <a:p>
            <a:pPr lvl="1" algn="just">
              <a:spcBef>
                <a:spcPct val="20000"/>
              </a:spcBef>
              <a:buClr>
                <a:srgbClr val="00005C"/>
              </a:buClr>
              <a:buSzPct val="100000"/>
              <a:defRPr/>
            </a:pP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- Системата за управление на трафика на плавателните съдове </a:t>
            </a:r>
            <a:r>
              <a:rPr lang="en-US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(VTMIS)</a:t>
            </a:r>
            <a:r>
              <a:rPr lang="bg-BG" altLang="en-US" kern="0" dirty="0" smtClean="0">
                <a:solidFill>
                  <a:srgbClr val="002B82"/>
                </a:solidFill>
                <a:latin typeface="Times New Roman" pitchFamily="18" charset="0"/>
              </a:rPr>
              <a:t> Фаза 3, заедно с бреговите центрове във 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Варна и Бургас за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контрол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 на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акваторията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на Р. </a:t>
            </a:r>
            <a:r>
              <a:rPr lang="ru-RU" altLang="en-US" kern="0" dirty="0" err="1" smtClean="0">
                <a:solidFill>
                  <a:srgbClr val="002B82"/>
                </a:solidFill>
                <a:latin typeface="Times New Roman" pitchFamily="18" charset="0"/>
              </a:rPr>
              <a:t>България</a:t>
            </a:r>
            <a:endParaRPr lang="ru-RU" altLang="en-US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Приключи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изпълнението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на проекта за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подобряване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системите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за навигация и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топохидрографните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измервания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по река </a:t>
            </a:r>
            <a:r>
              <a:rPr lang="ru-RU" altLang="en-US" kern="0" dirty="0" err="1">
                <a:solidFill>
                  <a:srgbClr val="002B82"/>
                </a:solidFill>
                <a:latin typeface="Times New Roman" pitchFamily="18" charset="0"/>
              </a:rPr>
              <a:t>Дунав</a:t>
            </a:r>
            <a:r>
              <a:rPr lang="ru-RU" altLang="en-US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endParaRPr lang="bg-BG" altLang="en-US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bg-BG" sz="16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5" descr="\\MTITC-FP03\OPTransport\users\skaraivanova\2014\Publichnost\Golqmo_publicno_sabitie\Snimki\RIS_center\IMG_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21882"/>
            <a:ext cx="1933298" cy="13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skaraivanova\Desktop\Prezentaciq\G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86" y="4821882"/>
            <a:ext cx="1936327" cy="13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21882"/>
            <a:ext cx="2054241" cy="13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650" y="6237288"/>
            <a:ext cx="8388350" cy="57626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bg-BG" altLang="en-US" sz="1400" b="1" dirty="0">
              <a:solidFill>
                <a:schemeClr val="tx2"/>
              </a:solidFill>
            </a:endParaRPr>
          </a:p>
          <a:p>
            <a:pPr algn="l">
              <a:buClr>
                <a:srgbClr val="006666"/>
              </a:buClr>
              <a:defRPr/>
            </a:pPr>
            <a:endParaRPr lang="bg-BG" alt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1375" y="404813"/>
            <a:ext cx="5113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План за действие за 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2015 </a:t>
            </a:r>
            <a:endParaRPr lang="bg-BG" altLang="en-US" sz="22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ОПТ </a:t>
            </a: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2007-2013 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г. 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3128" y="1324593"/>
            <a:ext cx="8210872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altLang="en-US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е да </a:t>
            </a:r>
            <a:r>
              <a:rPr lang="ru-RU" altLang="en-US" b="1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altLang="en-US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инвестиран</a:t>
            </a:r>
            <a:r>
              <a:rPr lang="ru-RU" altLang="en-US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оставащия</a:t>
            </a:r>
            <a:r>
              <a:rPr lang="ru-RU" altLang="en-US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ресурс от </a:t>
            </a:r>
            <a:r>
              <a:rPr lang="ru-RU" alt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420 </a:t>
            </a:r>
            <a:r>
              <a:rPr lang="ru-RU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евро </a:t>
            </a:r>
            <a:r>
              <a:rPr lang="ru-RU" altLang="en-US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до края </a:t>
            </a:r>
            <a:r>
              <a:rPr lang="en-US" altLang="en-US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en-US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en-US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2015г</a:t>
            </a:r>
            <a:r>
              <a:rPr lang="ru-RU" altLang="en-US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en-US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en-US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Минимална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загуба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европейско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финансиране</a:t>
            </a:r>
            <a:endParaRPr lang="ru-RU" alt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8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bg-BG" altLang="en-US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Приключване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процедурата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по одобрение на проекта за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изграждане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обхода на гр. 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Габрово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потвърден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ангажимент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строителството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тунел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а под връх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Шипка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22 май 2015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altLang="en-US" sz="16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endParaRPr lang="ru-RU" altLang="en-US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en-US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Възможности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фазиране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„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от ОПТ</a:t>
            </a:r>
          </a:p>
          <a:p>
            <a:pPr>
              <a:buClr>
                <a:srgbClr val="002B82"/>
              </a:buClr>
            </a:pP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Лот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 от проекта „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Западна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дъга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СОП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“; </a:t>
            </a:r>
            <a:r>
              <a:rPr lang="ru-RU" alt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ж.п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проект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„Пловдив – 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Бургас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редукция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обхвата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 млн.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en-US" sz="16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вро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три подстанции и проектиране и строителство на сигнализацията на ж.п. възел Бургас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en-US" sz="1600" i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endParaRPr lang="ru-RU" altLang="en-US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 „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Обратно“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фазиране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по-ранно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започване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програмен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период 2014-2020 г.) </a:t>
            </a:r>
          </a:p>
          <a:p>
            <a:pPr>
              <a:buClr>
                <a:srgbClr val="002B82"/>
              </a:buClr>
            </a:pP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Разширение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линия 2 на 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метрото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МС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„Джеймс Ваучер" 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МС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Витоша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” – кв. </a:t>
            </a:r>
            <a:r>
              <a:rPr lang="ru-RU" alt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Хладилника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(проект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 ОПТТИ) -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изменение на плана за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финансиране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ОПТ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прехвърляне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10 млн. евро 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 ПО 5 в ПО3 в </a:t>
            </a:r>
            <a:r>
              <a:rPr lang="ru-RU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рамките</a:t>
            </a:r>
            <a:r>
              <a:rPr lang="ru-RU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ЕФРР)</a:t>
            </a:r>
          </a:p>
          <a:p>
            <a:pPr>
              <a:buClr>
                <a:srgbClr val="002B82"/>
              </a:buClr>
            </a:pPr>
            <a:endParaRPr lang="ru-RU" altLang="en-US" sz="16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B82"/>
              </a:buClr>
            </a:pP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Осигуряване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финансиране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проектите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завършени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до края на 2015 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Clr>
                <a:srgbClr val="002B82"/>
              </a:buClr>
            </a:pPr>
            <a:endParaRPr lang="ru-RU" altLang="en-US" sz="16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50000"/>
              </a:lnSpc>
              <a:buClr>
                <a:schemeClr val="tx2"/>
              </a:buClr>
              <a:buSzPct val="70000"/>
              <a:defRPr/>
            </a:pP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Годишно информационно събитие за отчитане на напредъка в работата по ОП „Транспорт“ 2007-2013</a:t>
            </a:r>
          </a:p>
          <a:p>
            <a:pPr>
              <a:defRPr/>
            </a:pPr>
            <a:endParaRPr lang="bg-BG" altLang="en-US" sz="1400" dirty="0" smtClean="0"/>
          </a:p>
          <a:p>
            <a:endParaRPr lang="en-US" alt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688632" cy="78296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 Добри </a:t>
            </a:r>
            <a:r>
              <a:rPr lang="bg-BG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практики и изводи от </a:t>
            </a:r>
            <a:r>
              <a:rPr 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програмен период 2007-2013 г.</a:t>
            </a:r>
            <a:endParaRPr lang="bg-BG" sz="2200" b="1" kern="1200" dirty="0">
              <a:solidFill>
                <a:srgbClr val="003399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Включване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в обхвата 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програмата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нови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,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които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надвишават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нейния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бюджет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(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overbooking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Преструктуриране на бюджета на отделните приоритетни </a:t>
            </a:r>
            <a:r>
              <a:rPr lang="bg-BG" altLang="en-US" sz="1800" smtClean="0">
                <a:solidFill>
                  <a:srgbClr val="002B82"/>
                </a:solidFill>
                <a:latin typeface="Times New Roman" pitchFamily="18" charset="0"/>
              </a:rPr>
              <a:t>оси -</a:t>
            </a:r>
            <a:r>
              <a:rPr lang="ru-RU" altLang="en-US" sz="1800" i="1" smtClean="0">
                <a:solidFill>
                  <a:srgbClr val="002B82"/>
                </a:solidFill>
                <a:latin typeface="Times New Roman" pitchFamily="18" charset="0"/>
              </a:rPr>
              <a:t>прехвърляне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на средства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за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финансиране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готови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endParaRPr lang="bg-BG" altLang="en-US" sz="1800" i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Оптимизиране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процеса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плащане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, верификация и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възстановяване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извършените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разходи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-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в УО и на 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национално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ниво</a:t>
            </a:r>
            <a:endParaRPr lang="ru-RU" altLang="en-US" sz="1800" i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Паралелна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подготовка на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отделните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компоненти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ФК 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и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тръжни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процедури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,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оптимизиране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проверките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по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верификация </a:t>
            </a:r>
            <a:endParaRPr lang="ru-RU" altLang="en-US" sz="18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Инвестиране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в навременна подготовка на проекта - </a:t>
            </a:r>
            <a:r>
              <a:rPr lang="bg-BG" altLang="en-US" sz="1800" i="1" dirty="0">
                <a:solidFill>
                  <a:srgbClr val="002B82"/>
                </a:solidFill>
                <a:latin typeface="Times New Roman" pitchFamily="18" charset="0"/>
              </a:rPr>
              <a:t>о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бщо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за подготовка на 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над 49 млн.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евро </a:t>
            </a:r>
            <a:endParaRPr lang="en-US" altLang="en-US" sz="1800" i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Включване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на нови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бенефициенти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- НКСИП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rgbClr val="002B82"/>
                </a:solidFill>
                <a:latin typeface="Times New Roman" pitchFamily="18" charset="0"/>
              </a:rPr>
              <a:t>Доверие и постоянен диалог с </a:t>
            </a:r>
            <a:r>
              <a:rPr lang="ru-RU" sz="1800" dirty="0" err="1" smtClean="0">
                <a:solidFill>
                  <a:srgbClr val="002B82"/>
                </a:solidFill>
                <a:latin typeface="Times New Roman" pitchFamily="18" charset="0"/>
              </a:rPr>
              <a:t>всички</a:t>
            </a:r>
            <a:r>
              <a:rPr lang="ru-RU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B82"/>
                </a:solidFill>
                <a:latin typeface="Times New Roman" pitchFamily="18" charset="0"/>
              </a:rPr>
              <a:t>заинтересовани</a:t>
            </a:r>
            <a:r>
              <a:rPr lang="ru-RU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B82"/>
                </a:solidFill>
                <a:latin typeface="Times New Roman" pitchFamily="18" charset="0"/>
              </a:rPr>
              <a:t>страни</a:t>
            </a:r>
            <a:endParaRPr lang="bg-BG" sz="180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9512" y="6237313"/>
            <a:ext cx="8172450" cy="432047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bg-BG" altLang="en-US" dirty="0"/>
              <a:t>Годишно информационно събитие за отчитане на напредъка в работата по </a:t>
            </a:r>
            <a:r>
              <a:rPr lang="bg-BG" altLang="en-US" dirty="0" smtClean="0"/>
              <a:t>ОП </a:t>
            </a:r>
            <a:r>
              <a:rPr lang="bg-BG" altLang="en-US" dirty="0"/>
              <a:t>„Транспорт“ 2007-2013</a:t>
            </a:r>
          </a:p>
        </p:txBody>
      </p:sp>
    </p:spTree>
    <p:extLst>
      <p:ext uri="{BB962C8B-B14F-4D97-AF65-F5344CB8AC3E}">
        <p14:creationId xmlns:p14="http://schemas.microsoft.com/office/powerpoint/2010/main" val="6718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5658</TotalTime>
  <Words>952</Words>
  <Application>Microsoft Office PowerPoint</Application>
  <PresentationFormat>On-screen Show (4:3)</PresentationFormat>
  <Paragraphs>121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Eclipse</vt:lpstr>
      <vt:lpstr>Custom Design</vt:lpstr>
      <vt:lpstr>PowerPoint Presentation</vt:lpstr>
      <vt:lpstr>PowerPoint Presentation</vt:lpstr>
      <vt:lpstr>PowerPoint Presentation</vt:lpstr>
      <vt:lpstr>PowerPoint Presentation</vt:lpstr>
      <vt:lpstr>Постигнати резултати (2) </vt:lpstr>
      <vt:lpstr>PowerPoint Presentation</vt:lpstr>
      <vt:lpstr>PowerPoint Presentation</vt:lpstr>
      <vt:lpstr>PowerPoint Presentation</vt:lpstr>
      <vt:lpstr>   Добри практики и изводи от програмен период 2007-2013 г.</vt:lpstr>
      <vt:lpstr>PowerPoint Presentation</vt:lpstr>
    </vt:vector>
  </TitlesOfParts>
  <Company>MTITC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Desislava Nikolova</dc:creator>
  <cp:lastModifiedBy>Lyudmila Grancharova</cp:lastModifiedBy>
  <cp:revision>892</cp:revision>
  <cp:lastPrinted>2015-01-16T18:03:13Z</cp:lastPrinted>
  <dcterms:created xsi:type="dcterms:W3CDTF">2013-05-14T07:37:49Z</dcterms:created>
  <dcterms:modified xsi:type="dcterms:W3CDTF">2015-09-23T10:36:51Z</dcterms:modified>
</cp:coreProperties>
</file>