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0" r:id="rId2"/>
    <p:sldId id="259" r:id="rId3"/>
    <p:sldId id="274" r:id="rId4"/>
    <p:sldId id="258" r:id="rId5"/>
    <p:sldId id="279" r:id="rId6"/>
    <p:sldId id="269" r:id="rId7"/>
    <p:sldId id="262" r:id="rId8"/>
    <p:sldId id="271" r:id="rId9"/>
    <p:sldId id="266" r:id="rId10"/>
    <p:sldId id="265" r:id="rId11"/>
    <p:sldId id="270" r:id="rId12"/>
    <p:sldId id="264" r:id="rId13"/>
    <p:sldId id="261" r:id="rId14"/>
    <p:sldId id="268" r:id="rId15"/>
    <p:sldId id="267" r:id="rId16"/>
    <p:sldId id="283" r:id="rId17"/>
    <p:sldId id="272" r:id="rId18"/>
    <p:sldId id="273" r:id="rId19"/>
    <p:sldId id="288" r:id="rId20"/>
    <p:sldId id="287" r:id="rId21"/>
    <p:sldId id="290" r:id="rId22"/>
    <p:sldId id="291" r:id="rId23"/>
    <p:sldId id="282" r:id="rId24"/>
    <p:sldId id="295" r:id="rId25"/>
    <p:sldId id="29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42923E"/>
    <a:srgbClr val="37812B"/>
    <a:srgbClr val="2D6923"/>
    <a:srgbClr val="FF0000"/>
    <a:srgbClr val="FF505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64" autoAdjust="0"/>
  </p:normalViewPr>
  <p:slideViewPr>
    <p:cSldViewPr>
      <p:cViewPr varScale="1">
        <p:scale>
          <a:sx n="104" d="100"/>
          <a:sy n="104" d="100"/>
        </p:scale>
        <p:origin x="182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61048-ECC4-45E0-8A82-AFD8B93F4881}" type="datetimeFigureOut">
              <a:rPr lang="en-US" smtClean="0"/>
              <a:pPr/>
              <a:t>29-Nov-16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A3996-3CF5-47F4-9D7A-D83B11354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F5C91E-D3B3-4BAB-BFBD-9642BA78AB27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A3996-3CF5-47F4-9D7A-D83B11354A2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0A18-1D62-4E16-A569-79B6A5BF777F}" type="datetimeFigureOut">
              <a:rPr lang="en-US" smtClean="0"/>
              <a:pPr/>
              <a:t>29-Nov-16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0566-5D8D-45FD-B010-C0759B38A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0A18-1D62-4E16-A569-79B6A5BF777F}" type="datetimeFigureOut">
              <a:rPr lang="en-US" smtClean="0"/>
              <a:pPr/>
              <a:t>29-Nov-16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0566-5D8D-45FD-B010-C0759B38A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0A18-1D62-4E16-A569-79B6A5BF777F}" type="datetimeFigureOut">
              <a:rPr lang="en-US" smtClean="0"/>
              <a:pPr/>
              <a:t>29-Nov-16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0566-5D8D-45FD-B010-C0759B38A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0A18-1D62-4E16-A569-79B6A5BF777F}" type="datetimeFigureOut">
              <a:rPr lang="en-US" smtClean="0"/>
              <a:pPr/>
              <a:t>29-Nov-16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0566-5D8D-45FD-B010-C0759B38A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0A18-1D62-4E16-A569-79B6A5BF777F}" type="datetimeFigureOut">
              <a:rPr lang="en-US" smtClean="0"/>
              <a:pPr/>
              <a:t>29-Nov-16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0566-5D8D-45FD-B010-C0759B38A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0A18-1D62-4E16-A569-79B6A5BF777F}" type="datetimeFigureOut">
              <a:rPr lang="en-US" smtClean="0"/>
              <a:pPr/>
              <a:t>29-Nov-16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0566-5D8D-45FD-B010-C0759B38A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0A18-1D62-4E16-A569-79B6A5BF777F}" type="datetimeFigureOut">
              <a:rPr lang="en-US" smtClean="0"/>
              <a:pPr/>
              <a:t>29-Nov-16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0566-5D8D-45FD-B010-C0759B38A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0A18-1D62-4E16-A569-79B6A5BF777F}" type="datetimeFigureOut">
              <a:rPr lang="en-US" smtClean="0"/>
              <a:pPr/>
              <a:t>29-Nov-16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0566-5D8D-45FD-B010-C0759B38A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0A18-1D62-4E16-A569-79B6A5BF777F}" type="datetimeFigureOut">
              <a:rPr lang="en-US" smtClean="0"/>
              <a:pPr/>
              <a:t>29-Nov-16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0566-5D8D-45FD-B010-C0759B38A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0A18-1D62-4E16-A569-79B6A5BF777F}" type="datetimeFigureOut">
              <a:rPr lang="en-US" smtClean="0"/>
              <a:pPr/>
              <a:t>29-Nov-16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0566-5D8D-45FD-B010-C0759B38A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0A18-1D62-4E16-A569-79B6A5BF777F}" type="datetimeFigureOut">
              <a:rPr lang="en-US" smtClean="0"/>
              <a:pPr/>
              <a:t>29-Nov-16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0566-5D8D-45FD-B010-C0759B38A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B0A18-1D62-4E16-A569-79B6A5BF777F}" type="datetimeFigureOut">
              <a:rPr lang="en-US" smtClean="0"/>
              <a:pPr/>
              <a:t>29-Nov-16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C0566-5D8D-45FD-B010-C0759B38A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24.png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jpeg"/><Relationship Id="rId5" Type="http://schemas.openxmlformats.org/officeDocument/2006/relationships/image" Target="../media/image22.emf"/><Relationship Id="rId10" Type="http://schemas.openxmlformats.org/officeDocument/2006/relationships/image" Target="../media/image27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jpeg"/><Relationship Id="rId5" Type="http://schemas.openxmlformats.org/officeDocument/2006/relationships/image" Target="../media/image31.e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package" Target="../embeddings/Microsoft_Word_Document.docx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4864"/>
            <a:ext cx="9144000" cy="10064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700" b="1" dirty="0">
                <a:solidFill>
                  <a:srgbClr val="42923E"/>
                </a:solidFill>
                <a:latin typeface="Arial" pitchFamily="34" charset="0"/>
                <a:cs typeface="Arial" panose="020B0604020202020204" pitchFamily="34" charset="0"/>
              </a:rPr>
              <a:t>SOFIA METRO EXTENSION PROJECT</a:t>
            </a:r>
            <a:br>
              <a:rPr lang="en-US" sz="2700" b="1" dirty="0">
                <a:solidFill>
                  <a:srgbClr val="42923E"/>
                </a:solidFill>
                <a:latin typeface="Arial" pitchFamily="34" charset="0"/>
                <a:cs typeface="Arial" panose="020B0604020202020204" pitchFamily="34" charset="0"/>
              </a:rPr>
            </a:br>
            <a:r>
              <a:rPr lang="en-US" sz="2700" b="1" dirty="0">
                <a:solidFill>
                  <a:srgbClr val="42923E"/>
                </a:solidFill>
                <a:latin typeface="Arial" pitchFamily="34" charset="0"/>
                <a:cs typeface="Arial" panose="020B0604020202020204" pitchFamily="34" charset="0"/>
              </a:rPr>
              <a:t>INCLUDED IN THE OPTTI</a:t>
            </a:r>
            <a:r>
              <a:rPr lang="bg-BG" sz="2700" b="1" dirty="0">
                <a:solidFill>
                  <a:srgbClr val="42923E"/>
                </a:solidFill>
                <a:latin typeface="Arial" pitchFamily="34" charset="0"/>
                <a:cs typeface="Arial" panose="020B0604020202020204" pitchFamily="34" charset="0"/>
              </a:rPr>
              <a:t> 2014-2020</a:t>
            </a:r>
            <a:br>
              <a:rPr lang="bg-BG" sz="3400" b="1" dirty="0">
                <a:solidFill>
                  <a:srgbClr val="004E8C"/>
                </a:solidFill>
                <a:latin typeface="Arial" pitchFamily="34" charset="0"/>
                <a:cs typeface="Arial" panose="020B0604020202020204" pitchFamily="34" charset="0"/>
              </a:rPr>
            </a:br>
            <a:r>
              <a:rPr lang="bg-BG" sz="3600" b="1" dirty="0">
                <a:solidFill>
                  <a:srgbClr val="004E8C"/>
                </a:solidFill>
                <a:latin typeface="Arial" pitchFamily="34" charset="0"/>
              </a:rPr>
              <a:t>                                         </a:t>
            </a:r>
            <a:r>
              <a:rPr lang="bg-BG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г.</a:t>
            </a:r>
            <a:br>
              <a:rPr lang="bg-BG" dirty="0"/>
            </a:br>
            <a:endParaRPr lang="en-US" sz="3600" dirty="0"/>
          </a:p>
        </p:txBody>
      </p:sp>
      <p:sp>
        <p:nvSpPr>
          <p:cNvPr id="8195" name="Content Placeholder 8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endParaRPr lang="en-US" dirty="0"/>
          </a:p>
          <a:p>
            <a:pPr>
              <a:buFont typeface="Arial" pitchFamily="34" charset="0"/>
              <a:buNone/>
            </a:pPr>
            <a:endParaRPr lang="bg-BG" dirty="0"/>
          </a:p>
        </p:txBody>
      </p:sp>
      <p:pic>
        <p:nvPicPr>
          <p:cNvPr id="45057" name="Picture 1" descr="C:\Users\Metropolitan\Desktop\Арх.МС 12-2 Сребърна\image-0.02.01.330ed12919d130ddd8683841f57043e91ae38028eb9a126f2f6dfe4773643ab3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753544"/>
            <a:ext cx="7344816" cy="4104456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83568" y="6453336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MS </a:t>
            </a:r>
            <a:r>
              <a:rPr lang="en-US" sz="1400" b="1" dirty="0" err="1">
                <a:solidFill>
                  <a:schemeClr val="bg1"/>
                </a:solidFill>
              </a:rPr>
              <a:t>Vitosha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bg-BG" sz="1400" b="1" dirty="0">
                <a:solidFill>
                  <a:schemeClr val="bg1"/>
                </a:solidFill>
              </a:rPr>
              <a:t>– </a:t>
            </a:r>
            <a:r>
              <a:rPr lang="en-US" sz="1400" b="1" dirty="0">
                <a:solidFill>
                  <a:schemeClr val="bg1"/>
                </a:solidFill>
              </a:rPr>
              <a:t>commissioned on</a:t>
            </a:r>
            <a:r>
              <a:rPr lang="bg-BG" sz="1400" b="1" dirty="0">
                <a:solidFill>
                  <a:schemeClr val="bg1"/>
                </a:solidFill>
              </a:rPr>
              <a:t> 20.07.2016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053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5"/>
          <p:cNvGraphicFramePr>
            <a:graphicFrameLocks noGrp="1" noChangeAspect="1"/>
          </p:cNvGraphicFramePr>
          <p:nvPr/>
        </p:nvGraphicFramePr>
        <p:xfrm>
          <a:off x="107504" y="5229200"/>
          <a:ext cx="7451726" cy="1484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Acrobat Document" r:id="rId4" imgW="51534000" imgH="7578000" progId="AcroExch.Document.7">
                  <p:embed/>
                </p:oleObj>
              </mc:Choice>
              <mc:Fallback>
                <p:oleObj name="Acrobat Document" r:id="rId4" imgW="51534000" imgH="7578000" progId="AcroExch.Document.7">
                  <p:embed/>
                  <p:pic>
                    <p:nvPicPr>
                      <p:cNvPr id="0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5229200"/>
                        <a:ext cx="7451726" cy="14847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4" name="Picture 6" descr="C:\Users\Metropolitan\Desktop\Метрото в София и развитието му до 2019г-Прага\Фиг. 8-2 Разполагане на МС 10 в градската планировк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357563"/>
            <a:ext cx="7524750" cy="194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TextBox 6"/>
          <p:cNvSpPr txBox="1">
            <a:spLocks noChangeArrowheads="1"/>
          </p:cNvSpPr>
          <p:nvPr/>
        </p:nvSpPr>
        <p:spPr bwMode="auto">
          <a:xfrm>
            <a:off x="323528" y="3284984"/>
            <a:ext cx="864096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E1051A"/>
                </a:solidFill>
              </a:rPr>
              <a:t>Layout</a:t>
            </a:r>
            <a:r>
              <a:rPr lang="bg-BG" b="1" dirty="0">
                <a:solidFill>
                  <a:srgbClr val="E1051A"/>
                </a:solidFill>
              </a:rPr>
              <a:t>, </a:t>
            </a:r>
            <a:r>
              <a:rPr lang="en-US" b="1" dirty="0">
                <a:solidFill>
                  <a:srgbClr val="E1051A"/>
                </a:solidFill>
              </a:rPr>
              <a:t>section and construction of MS “NDK</a:t>
            </a:r>
            <a:r>
              <a:rPr lang="bg-BG" b="1" dirty="0">
                <a:solidFill>
                  <a:srgbClr val="E1051A"/>
                </a:solidFill>
              </a:rPr>
              <a:t> 2“ </a:t>
            </a:r>
            <a:r>
              <a:rPr lang="en-US" b="1" dirty="0">
                <a:solidFill>
                  <a:srgbClr val="E1051A"/>
                </a:solidFill>
              </a:rPr>
              <a:t>from Line 3 </a:t>
            </a:r>
            <a:r>
              <a:rPr lang="en-US" altLang="bg-BG" b="1" dirty="0">
                <a:solidFill>
                  <a:srgbClr val="FF0000"/>
                </a:solidFill>
              </a:rPr>
              <a:t>(with connection to Line</a:t>
            </a:r>
            <a:r>
              <a:rPr lang="bg-BG" altLang="bg-BG" b="1" dirty="0">
                <a:solidFill>
                  <a:srgbClr val="FF0000"/>
                </a:solidFill>
              </a:rPr>
              <a:t> 2</a:t>
            </a:r>
            <a:r>
              <a:rPr lang="en-US" altLang="bg-BG" b="1" dirty="0">
                <a:solidFill>
                  <a:srgbClr val="FF0000"/>
                </a:solidFill>
              </a:rPr>
              <a:t>)</a:t>
            </a:r>
            <a:r>
              <a:rPr lang="bg-BG" altLang="bg-BG" b="1" dirty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011863" y="4581525"/>
            <a:ext cx="15128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685338" y="2852738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0" y="4508500"/>
            <a:ext cx="3276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5125" idx="1"/>
          </p:cNvCxnSpPr>
          <p:nvPr/>
        </p:nvCxnSpPr>
        <p:spPr>
          <a:xfrm flipH="1">
            <a:off x="0" y="4294188"/>
            <a:ext cx="2916238" cy="36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524750" y="3789363"/>
            <a:ext cx="863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524750" y="3933825"/>
            <a:ext cx="7921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5125" idx="3"/>
          </p:cNvCxnSpPr>
          <p:nvPr/>
        </p:nvCxnSpPr>
        <p:spPr>
          <a:xfrm flipV="1">
            <a:off x="6011863" y="4330700"/>
            <a:ext cx="1512887" cy="349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3" name="Picture 3" descr="C:\Users\stoian\Desktop\Снимки Линия 3 08.09.2016\MC 10\IMG_158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488" y="333375"/>
            <a:ext cx="2987675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1" name="Object 4"/>
          <p:cNvGraphicFramePr>
            <a:graphicFrameLocks noChangeAspect="1"/>
          </p:cNvGraphicFramePr>
          <p:nvPr/>
        </p:nvGraphicFramePr>
        <p:xfrm>
          <a:off x="0" y="0"/>
          <a:ext cx="12169775" cy="309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Acrobat Document" r:id="rId8" imgW="20916000" imgH="7578000" progId="AcroExch.Document.7">
                  <p:embed/>
                </p:oleObj>
              </mc:Choice>
              <mc:Fallback>
                <p:oleObj name="Acrobat Document" r:id="rId8" imgW="20916000" imgH="7578000" progId="AcroExch.Document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69775" cy="309245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Connector 19"/>
          <p:cNvCxnSpPr/>
          <p:nvPr/>
        </p:nvCxnSpPr>
        <p:spPr>
          <a:xfrm>
            <a:off x="6588125" y="1989138"/>
            <a:ext cx="431800" cy="10080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948488" y="1844675"/>
            <a:ext cx="503237" cy="11525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6659563" y="1916113"/>
            <a:ext cx="288925" cy="730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4" descr="C:\Users\Metropolitan\Desktop\20160927_13250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39952" y="4725144"/>
            <a:ext cx="4680520" cy="21328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5576" y="548680"/>
            <a:ext cx="7596336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MS Medical Academy</a:t>
            </a:r>
            <a:endParaRPr lang="bg-BG" sz="2000" b="1" dirty="0">
              <a:solidFill>
                <a:srgbClr val="FF0000"/>
              </a:solidFill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location</a:t>
            </a:r>
            <a:r>
              <a:rPr lang="bg-BG" b="1" dirty="0">
                <a:solidFill>
                  <a:srgbClr val="FF0000"/>
                </a:solidFill>
              </a:rPr>
              <a:t>, </a:t>
            </a:r>
            <a:r>
              <a:rPr lang="en-US" b="1" dirty="0">
                <a:solidFill>
                  <a:srgbClr val="FF0000"/>
                </a:solidFill>
              </a:rPr>
              <a:t>technological scheme of its construction under </a:t>
            </a:r>
            <a:r>
              <a:rPr lang="bg-BG" b="1" dirty="0">
                <a:solidFill>
                  <a:srgbClr val="FF0000"/>
                </a:solidFill>
              </a:rPr>
              <a:t>“</a:t>
            </a:r>
            <a:r>
              <a:rPr lang="en-US" b="1" dirty="0">
                <a:solidFill>
                  <a:srgbClr val="FF0000"/>
                </a:solidFill>
              </a:rPr>
              <a:t>Top down</a:t>
            </a:r>
            <a:r>
              <a:rPr lang="bg-BG" b="1" dirty="0">
                <a:solidFill>
                  <a:srgbClr val="FF0000"/>
                </a:solidFill>
              </a:rPr>
              <a:t>”  </a:t>
            </a:r>
            <a:r>
              <a:rPr lang="en-US" b="1" dirty="0">
                <a:solidFill>
                  <a:srgbClr val="FF0000"/>
                </a:solidFill>
              </a:rPr>
              <a:t>method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and construction process</a:t>
            </a:r>
          </a:p>
        </p:txBody>
      </p:sp>
      <p:cxnSp>
        <p:nvCxnSpPr>
          <p:cNvPr id="59" name="Straight Connector 58"/>
          <p:cNvCxnSpPr/>
          <p:nvPr/>
        </p:nvCxnSpPr>
        <p:spPr>
          <a:xfrm flipH="1" flipV="1">
            <a:off x="7524328" y="4941168"/>
            <a:ext cx="7200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65998"/>
            <a:ext cx="9144000" cy="268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" name="Picture 3" descr="C:\Users\stoian\Desktop\20161018_1502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725145"/>
            <a:ext cx="3779912" cy="2132855"/>
          </a:xfrm>
          <a:prstGeom prst="rect">
            <a:avLst/>
          </a:prstGeom>
          <a:noFill/>
        </p:spPr>
      </p:pic>
      <p:pic>
        <p:nvPicPr>
          <p:cNvPr id="56" name="Picture 5" descr="C:\Users\Metropolitan\Desktop\Други -текс. и през\други- текст,презент и снимки\За печатница 30.05.12 и др\Раздел I\Раздел 1-kн-сн-актуал\45-1а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005064"/>
            <a:ext cx="4257243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100" name="Picture 4" descr="Проект за разполагане на метростанцията на крастовището на бул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5364163" cy="3695700"/>
          </a:xfrm>
        </p:spPr>
      </p:pic>
      <p:graphicFrame>
        <p:nvGraphicFramePr>
          <p:cNvPr id="4098" name="Object 3"/>
          <p:cNvGraphicFramePr>
            <a:graphicFrameLocks noGrp="1" noChangeAspect="1"/>
          </p:cNvGraphicFramePr>
          <p:nvPr/>
        </p:nvGraphicFramePr>
        <p:xfrm>
          <a:off x="5219700" y="0"/>
          <a:ext cx="4470400" cy="386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Acrobat Document" r:id="rId4" imgW="37845000" imgH="11509560" progId="AcroExch.Document.7">
                  <p:embed/>
                </p:oleObj>
              </mc:Choice>
              <mc:Fallback>
                <p:oleObj name="Acrobat Document" r:id="rId4" imgW="37845000" imgH="11509560" progId="AcroExch.Document.7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0"/>
                        <a:ext cx="4470400" cy="386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1" name="Picture 3" descr="C:\Users\stoian\Desktop\Снимки Линия 3 08.09.2016\MC 12\DSC071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638" y="3708400"/>
            <a:ext cx="4932362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Box 5"/>
          <p:cNvSpPr txBox="1">
            <a:spLocks noChangeArrowheads="1"/>
          </p:cNvSpPr>
          <p:nvPr/>
        </p:nvSpPr>
        <p:spPr bwMode="auto">
          <a:xfrm>
            <a:off x="639818" y="4365625"/>
            <a:ext cx="2923685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Location in the urban layout </a:t>
            </a:r>
          </a:p>
          <a:p>
            <a:r>
              <a:rPr lang="en-US" b="1" dirty="0">
                <a:solidFill>
                  <a:srgbClr val="FF0000"/>
                </a:solidFill>
              </a:rPr>
              <a:t>and construction</a:t>
            </a:r>
            <a:r>
              <a:rPr lang="bg-BG" b="1" dirty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of MS Bulgaria Boulevard</a:t>
            </a:r>
            <a:endParaRPr lang="bg-BG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361280"/>
            <a:ext cx="4257675" cy="97948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bg-BG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Location and construction process </a:t>
            </a:r>
            <a:br>
              <a:rPr lang="en-US" altLang="bg-BG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bg-BG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 MS “</a:t>
            </a:r>
            <a:r>
              <a:rPr lang="en-US" altLang="bg-BG" sz="1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Krasno</a:t>
            </a:r>
            <a:r>
              <a:rPr lang="en-US" altLang="bg-BG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bg-BG" sz="1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Selo</a:t>
            </a:r>
            <a:r>
              <a:rPr lang="en-US" altLang="bg-BG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 at the</a:t>
            </a:r>
            <a:r>
              <a:rPr lang="bg-BG" altLang="bg-BG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bg-BG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intersection </a:t>
            </a:r>
            <a:br>
              <a:rPr lang="en-US" altLang="bg-BG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bg-BG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 Tsar Boris III blvd. and </a:t>
            </a:r>
            <a:r>
              <a:rPr lang="en-US" altLang="bg-BG" sz="1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Zhitnitsa</a:t>
            </a:r>
            <a:r>
              <a:rPr lang="en-US" altLang="bg-BG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str.</a:t>
            </a:r>
            <a:endParaRPr lang="bg-BG" altLang="bg-BG" sz="1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122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-468313" y="1628775"/>
          <a:ext cx="8712201" cy="522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Acrobat Document" r:id="rId3" imgW="15140520" imgH="10684800" progId="AcroExch.Document.7">
                  <p:embed/>
                </p:oleObj>
              </mc:Choice>
              <mc:Fallback>
                <p:oleObj name="Acrobat Document" r:id="rId3" imgW="15140520" imgH="10684800" progId="AcroExch.Document.7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68313" y="1628775"/>
                        <a:ext cx="8712201" cy="5229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4" name="Picture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52536" y="5013176"/>
            <a:ext cx="9217026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Box 10"/>
          <p:cNvSpPr txBox="1">
            <a:spLocks noChangeArrowheads="1"/>
          </p:cNvSpPr>
          <p:nvPr/>
        </p:nvSpPr>
        <p:spPr bwMode="auto">
          <a:xfrm>
            <a:off x="5508625" y="4508500"/>
            <a:ext cx="31598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1D4AA3"/>
                </a:solidFill>
              </a:rPr>
              <a:t>Longitudinal section along the axis </a:t>
            </a:r>
          </a:p>
          <a:p>
            <a:r>
              <a:rPr lang="en-US" sz="1600" b="1" dirty="0">
                <a:solidFill>
                  <a:srgbClr val="1D4AA3"/>
                </a:solidFill>
              </a:rPr>
              <a:t>of the station</a:t>
            </a:r>
            <a:endParaRPr lang="bg-BG" sz="1600" b="1" dirty="0">
              <a:solidFill>
                <a:srgbClr val="1D4AA3"/>
              </a:solidFill>
            </a:endParaRPr>
          </a:p>
        </p:txBody>
      </p:sp>
      <p:pic>
        <p:nvPicPr>
          <p:cNvPr id="5126" name="Picture 3" descr="C:\Users\stoian\Desktop\Снимки Линия 3 08.09.2016\MC 14\image-0-02-01-f20326848ade02907b94664de2266baf8341b8129aad9b811614c91369ed460f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7250" y="0"/>
            <a:ext cx="447675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22238"/>
            <a:ext cx="9144000" cy="1295400"/>
          </a:xfrm>
        </p:spPr>
        <p:txBody>
          <a:bodyPr>
            <a:normAutofit/>
          </a:bodyPr>
          <a:lstStyle/>
          <a:p>
            <a:pPr eaLnBrk="1" hangingPunct="1"/>
            <a:r>
              <a:rPr lang="bg-BG" sz="2400" dirty="0">
                <a:solidFill>
                  <a:srgbClr val="F43C38"/>
                </a:solidFill>
              </a:rPr>
              <a:t>    </a:t>
            </a:r>
            <a:br>
              <a:rPr lang="bg-BG" sz="2400" dirty="0">
                <a:solidFill>
                  <a:srgbClr val="F43C38"/>
                </a:solidFill>
              </a:rPr>
            </a:br>
            <a:r>
              <a:rPr lang="bg-BG" sz="2400" dirty="0">
                <a:solidFill>
                  <a:srgbClr val="F43C38"/>
                </a:solidFill>
              </a:rPr>
              <a:t>    </a:t>
            </a:r>
            <a:r>
              <a:rPr lang="en-US" sz="2400" b="1" dirty="0">
                <a:solidFill>
                  <a:srgbClr val="F43C38"/>
                </a:solidFill>
              </a:rPr>
              <a:t>Layout</a:t>
            </a:r>
            <a:r>
              <a:rPr lang="bg-BG" sz="2400" b="1" dirty="0">
                <a:solidFill>
                  <a:srgbClr val="F43C38"/>
                </a:solidFill>
              </a:rPr>
              <a:t>, </a:t>
            </a:r>
            <a:r>
              <a:rPr lang="en-US" sz="2400" b="1" dirty="0">
                <a:solidFill>
                  <a:srgbClr val="F43C38"/>
                </a:solidFill>
              </a:rPr>
              <a:t>longitudinal section and cross section of the tunnels at the central city part of the route of Line 3</a:t>
            </a:r>
            <a:endParaRPr lang="bg-BG" sz="2400" b="1" dirty="0">
              <a:solidFill>
                <a:srgbClr val="F43C38"/>
              </a:solidFill>
            </a:endParaRPr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0" y="2565400"/>
          <a:ext cx="9144000" cy="374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Acrobat Document" r:id="rId3" imgW="37377000" imgH="15102000" progId="AcroExch.Document.7">
                  <p:embed/>
                </p:oleObj>
              </mc:Choice>
              <mc:Fallback>
                <p:oleObj name="Acrobat Document" r:id="rId3" imgW="37377000" imgH="15102000" progId="AcroExch.Document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565400"/>
                        <a:ext cx="9144000" cy="374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40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4653136"/>
            <a:ext cx="2483768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5724128" y="90498"/>
            <a:ext cx="3240360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</a:rPr>
              <a:t>General view of the tunnel boring machine with a diameter of </a:t>
            </a:r>
            <a:r>
              <a:rPr lang="bg-BG" b="1" dirty="0">
                <a:solidFill>
                  <a:srgbClr val="FF0000"/>
                </a:solidFill>
              </a:rPr>
              <a:t>9</a:t>
            </a:r>
            <a:r>
              <a:rPr lang="en-US" b="1" dirty="0">
                <a:solidFill>
                  <a:srgbClr val="FF0000"/>
                </a:solidFill>
              </a:rPr>
              <a:t>.</a:t>
            </a:r>
            <a:r>
              <a:rPr lang="bg-BG" b="1" dirty="0">
                <a:solidFill>
                  <a:srgbClr val="FF0000"/>
                </a:solidFill>
              </a:rPr>
              <a:t>4</a:t>
            </a:r>
            <a:r>
              <a:rPr lang="en-US" b="1" dirty="0">
                <a:solidFill>
                  <a:srgbClr val="FF0000"/>
                </a:solidFill>
              </a:rPr>
              <a:t> m for construction of the </a:t>
            </a:r>
            <a:r>
              <a:rPr lang="bg-BG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double-road tunnels of Line</a:t>
            </a:r>
            <a:r>
              <a:rPr lang="bg-BG" b="1" dirty="0">
                <a:solidFill>
                  <a:srgbClr val="FF0000"/>
                </a:solidFill>
              </a:rPr>
              <a:t> 3 </a:t>
            </a:r>
            <a:r>
              <a:rPr lang="en-US" b="1" dirty="0">
                <a:solidFill>
                  <a:srgbClr val="FF0000"/>
                </a:solidFill>
              </a:rPr>
              <a:t>in the city center</a:t>
            </a:r>
            <a:r>
              <a:rPr lang="bg-BG" b="1" dirty="0">
                <a:solidFill>
                  <a:srgbClr val="FF0000"/>
                </a:solidFill>
              </a:rPr>
              <a:t> /</a:t>
            </a:r>
            <a:r>
              <a:rPr lang="en-US" b="1" dirty="0">
                <a:solidFill>
                  <a:srgbClr val="FF0000"/>
                </a:solidFill>
              </a:rPr>
              <a:t>accepting at the plant at Germany </a:t>
            </a:r>
            <a:r>
              <a:rPr lang="bg-BG" b="1" dirty="0">
                <a:solidFill>
                  <a:srgbClr val="FF0000"/>
                </a:solidFill>
              </a:rPr>
              <a:t>10.2015/ </a:t>
            </a:r>
            <a:endParaRPr lang="en-US" b="1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46085" name="TextBox 8"/>
          <p:cNvSpPr txBox="1">
            <a:spLocks noChangeArrowheads="1"/>
          </p:cNvSpPr>
          <p:nvPr/>
        </p:nvSpPr>
        <p:spPr bwMode="auto">
          <a:xfrm>
            <a:off x="467544" y="4201924"/>
            <a:ext cx="8172401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Scheme of the tunnel structure and general view of the </a:t>
            </a:r>
            <a:r>
              <a:rPr lang="bg-BG" sz="1400" b="1" dirty="0">
                <a:solidFill>
                  <a:srgbClr val="0070C0"/>
                </a:solidFill>
              </a:rPr>
              <a:t> </a:t>
            </a:r>
            <a:r>
              <a:rPr lang="en-US" sz="1400" b="1" dirty="0">
                <a:solidFill>
                  <a:srgbClr val="0070C0"/>
                </a:solidFill>
              </a:rPr>
              <a:t>workshop</a:t>
            </a:r>
            <a:r>
              <a:rPr lang="bg-BG" sz="1400" b="1" dirty="0">
                <a:solidFill>
                  <a:srgbClr val="0070C0"/>
                </a:solidFill>
              </a:rPr>
              <a:t> </a:t>
            </a:r>
            <a:r>
              <a:rPr lang="en-US" sz="1400" b="1" dirty="0">
                <a:solidFill>
                  <a:srgbClr val="0070C0"/>
                </a:solidFill>
              </a:rPr>
              <a:t>for production of reinforced concrete segments of the tunnel structure</a:t>
            </a:r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46088" name="Picture 4" descr="DSC002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943942"/>
            <a:ext cx="3204021" cy="220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89" name="Picture 1" descr="C:\Users\Metropolitan\Desktop\Снимки Германия 2016 ТВМ\Dogus\Angel\S-1014_PEP_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"/>
            <a:ext cx="5220071" cy="3789040"/>
          </a:xfrm>
          <a:prstGeom prst="rect">
            <a:avLst/>
          </a:prstGeom>
          <a:noFill/>
        </p:spPr>
      </p:pic>
      <p:pic>
        <p:nvPicPr>
          <p:cNvPr id="8" name="Picture 2" descr="ring_segme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51520" y="5085184"/>
            <a:ext cx="5580111" cy="177281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Metropolitan\Desktop\Л 3- Снимки строителство\Снимки Линия 3 08.09.2016\TBM\image-0-02-01-2d291d7353052be9a3653f636426f9613ad28854adaffc4a85b67a4756eb66b5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0057" y="0"/>
            <a:ext cx="5583943" cy="3140968"/>
          </a:xfrm>
          <a:prstGeom prst="rect">
            <a:avLst/>
          </a:prstGeom>
          <a:noFill/>
        </p:spPr>
      </p:pic>
      <p:pic>
        <p:nvPicPr>
          <p:cNvPr id="35843" name="Picture 3" descr="C:\Users\Metropolitan\Desktop\Л 3- Снимки строителство\Снимки Линия 3 08.09.2016\TBM\image-0-02-01-f12e7b5fe8c5b9c237319b8a77d16685b0de9e6849f95705e531f82cf03a6298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7072"/>
            <a:ext cx="4943872" cy="278092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1340768"/>
            <a:ext cx="3306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General view of the construction</a:t>
            </a:r>
            <a:endParaRPr lang="bg-BG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of the launch for the operation </a:t>
            </a:r>
          </a:p>
          <a:p>
            <a:r>
              <a:rPr lang="en-US" b="1" dirty="0">
                <a:solidFill>
                  <a:srgbClr val="FF0000"/>
                </a:solidFill>
              </a:rPr>
              <a:t>of  the tunnel boring machine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 descr="C:\Users\stoian\Desktop\fangshan-line2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5488" y="0"/>
            <a:ext cx="4608512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C:\Users\stoian\Pictures\M2-5-Centrum-Nauki-Kop-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87350"/>
            <a:ext cx="4211638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Box 6"/>
          <p:cNvSpPr txBox="1">
            <a:spLocks noChangeArrowheads="1"/>
          </p:cNvSpPr>
          <p:nvPr/>
        </p:nvSpPr>
        <p:spPr bwMode="auto">
          <a:xfrm>
            <a:off x="0" y="3284538"/>
            <a:ext cx="913606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Rolling stock of the </a:t>
            </a:r>
            <a:r>
              <a:rPr lang="en-US" b="1" dirty="0" err="1">
                <a:solidFill>
                  <a:srgbClr val="FF0000"/>
                </a:solidFill>
              </a:rPr>
              <a:t>Inspiro</a:t>
            </a:r>
            <a:r>
              <a:rPr lang="en-US" b="1" dirty="0">
                <a:solidFill>
                  <a:srgbClr val="FF0000"/>
                </a:solidFill>
              </a:rPr>
              <a:t> model produced by the Siemens company</a:t>
            </a:r>
            <a:endParaRPr lang="bg-BG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and the 1.5 m high automatically opened barriers for the platforms of Line</a:t>
            </a:r>
            <a:r>
              <a:rPr lang="bg-BG" b="1" dirty="0">
                <a:solidFill>
                  <a:srgbClr val="FF0000"/>
                </a:solidFill>
              </a:rPr>
              <a:t> 3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8388350" y="3284538"/>
            <a:ext cx="0" cy="3603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149" idx="3"/>
          </p:cNvCxnSpPr>
          <p:nvPr/>
        </p:nvCxnSpPr>
        <p:spPr>
          <a:xfrm>
            <a:off x="9136063" y="3607704"/>
            <a:ext cx="7937" cy="1816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4508500"/>
            <a:ext cx="4787900" cy="2205038"/>
            <a:chOff x="1312551" y="1600200"/>
            <a:chExt cx="6518898" cy="4525963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2559685" y="2033588"/>
              <a:ext cx="4024630" cy="2790825"/>
              <a:chOff x="2685" y="9105"/>
              <a:chExt cx="6338" cy="4395"/>
            </a:xfrm>
          </p:grpSpPr>
          <p:sp>
            <p:nvSpPr>
              <p:cNvPr id="6160" name="Freeform 4"/>
              <p:cNvSpPr>
                <a:spLocks/>
              </p:cNvSpPr>
              <p:nvPr/>
            </p:nvSpPr>
            <p:spPr bwMode="auto">
              <a:xfrm>
                <a:off x="2685" y="9105"/>
                <a:ext cx="6338" cy="4395"/>
              </a:xfrm>
              <a:custGeom>
                <a:avLst/>
                <a:gdLst>
                  <a:gd name="T0" fmla="*/ 340 w 6338"/>
                  <a:gd name="T1" fmla="*/ 9105 h 4395"/>
                  <a:gd name="T2" fmla="*/ 248 w 6338"/>
                  <a:gd name="T3" fmla="*/ 9105 h 4395"/>
                  <a:gd name="T4" fmla="*/ 174 w 6338"/>
                  <a:gd name="T5" fmla="*/ 9108 h 4395"/>
                  <a:gd name="T6" fmla="*/ 93 w 6338"/>
                  <a:gd name="T7" fmla="*/ 9120 h 4395"/>
                  <a:gd name="T8" fmla="*/ 31 w 6338"/>
                  <a:gd name="T9" fmla="*/ 9162 h 4395"/>
                  <a:gd name="T10" fmla="*/ 9 w 6338"/>
                  <a:gd name="T11" fmla="*/ 9222 h 4395"/>
                  <a:gd name="T12" fmla="*/ 1 w 6338"/>
                  <a:gd name="T13" fmla="*/ 9314 h 4395"/>
                  <a:gd name="T14" fmla="*/ 0 w 6338"/>
                  <a:gd name="T15" fmla="*/ 9397 h 4395"/>
                  <a:gd name="T16" fmla="*/ 0 w 6338"/>
                  <a:gd name="T17" fmla="*/ 9445 h 4395"/>
                  <a:gd name="T18" fmla="*/ 0 w 6338"/>
                  <a:gd name="T19" fmla="*/ 13160 h 4395"/>
                  <a:gd name="T20" fmla="*/ 0 w 6338"/>
                  <a:gd name="T21" fmla="*/ 13252 h 4395"/>
                  <a:gd name="T22" fmla="*/ 2 w 6338"/>
                  <a:gd name="T23" fmla="*/ 13326 h 4395"/>
                  <a:gd name="T24" fmla="*/ 14 w 6338"/>
                  <a:gd name="T25" fmla="*/ 13407 h 4395"/>
                  <a:gd name="T26" fmla="*/ 56 w 6338"/>
                  <a:gd name="T27" fmla="*/ 13469 h 4395"/>
                  <a:gd name="T28" fmla="*/ 116 w 6338"/>
                  <a:gd name="T29" fmla="*/ 13491 h 4395"/>
                  <a:gd name="T30" fmla="*/ 208 w 6338"/>
                  <a:gd name="T31" fmla="*/ 13499 h 4395"/>
                  <a:gd name="T32" fmla="*/ 291 w 6338"/>
                  <a:gd name="T33" fmla="*/ 13500 h 4395"/>
                  <a:gd name="T34" fmla="*/ 340 w 6338"/>
                  <a:gd name="T35" fmla="*/ 13500 h 4395"/>
                  <a:gd name="T36" fmla="*/ 5997 w 6338"/>
                  <a:gd name="T37" fmla="*/ 13500 h 4395"/>
                  <a:gd name="T38" fmla="*/ 6090 w 6338"/>
                  <a:gd name="T39" fmla="*/ 13500 h 4395"/>
                  <a:gd name="T40" fmla="*/ 6163 w 6338"/>
                  <a:gd name="T41" fmla="*/ 13497 h 4395"/>
                  <a:gd name="T42" fmla="*/ 6244 w 6338"/>
                  <a:gd name="T43" fmla="*/ 13485 h 4395"/>
                  <a:gd name="T44" fmla="*/ 6307 w 6338"/>
                  <a:gd name="T45" fmla="*/ 13443 h 4395"/>
                  <a:gd name="T46" fmla="*/ 6328 w 6338"/>
                  <a:gd name="T47" fmla="*/ 13383 h 4395"/>
                  <a:gd name="T48" fmla="*/ 6336 w 6338"/>
                  <a:gd name="T49" fmla="*/ 13291 h 4395"/>
                  <a:gd name="T50" fmla="*/ 6337 w 6338"/>
                  <a:gd name="T51" fmla="*/ 13208 h 4395"/>
                  <a:gd name="T52" fmla="*/ 6338 w 6338"/>
                  <a:gd name="T53" fmla="*/ 13160 h 4395"/>
                  <a:gd name="T54" fmla="*/ 6338 w 6338"/>
                  <a:gd name="T55" fmla="*/ 9445 h 4395"/>
                  <a:gd name="T56" fmla="*/ 6337 w 6338"/>
                  <a:gd name="T57" fmla="*/ 9353 h 4395"/>
                  <a:gd name="T58" fmla="*/ 6335 w 6338"/>
                  <a:gd name="T59" fmla="*/ 9279 h 4395"/>
                  <a:gd name="T60" fmla="*/ 6323 w 6338"/>
                  <a:gd name="T61" fmla="*/ 9198 h 4395"/>
                  <a:gd name="T62" fmla="*/ 6281 w 6338"/>
                  <a:gd name="T63" fmla="*/ 9136 h 4395"/>
                  <a:gd name="T64" fmla="*/ 6221 w 6338"/>
                  <a:gd name="T65" fmla="*/ 9114 h 4395"/>
                  <a:gd name="T66" fmla="*/ 6129 w 6338"/>
                  <a:gd name="T67" fmla="*/ 9106 h 4395"/>
                  <a:gd name="T68" fmla="*/ 6046 w 6338"/>
                  <a:gd name="T69" fmla="*/ 9105 h 4395"/>
                  <a:gd name="T70" fmla="*/ 5997 w 6338"/>
                  <a:gd name="T71" fmla="*/ 9105 h 4395"/>
                  <a:gd name="T72" fmla="*/ 340 w 6338"/>
                  <a:gd name="T73" fmla="*/ 9105 h 439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338"/>
                  <a:gd name="T112" fmla="*/ 0 h 4395"/>
                  <a:gd name="T113" fmla="*/ 6338 w 6338"/>
                  <a:gd name="T114" fmla="*/ 4395 h 439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338" h="4395">
                    <a:moveTo>
                      <a:pt x="340" y="0"/>
                    </a:moveTo>
                    <a:lnTo>
                      <a:pt x="248" y="0"/>
                    </a:lnTo>
                    <a:lnTo>
                      <a:pt x="174" y="3"/>
                    </a:lnTo>
                    <a:lnTo>
                      <a:pt x="93" y="15"/>
                    </a:lnTo>
                    <a:lnTo>
                      <a:pt x="31" y="57"/>
                    </a:lnTo>
                    <a:lnTo>
                      <a:pt x="9" y="117"/>
                    </a:lnTo>
                    <a:lnTo>
                      <a:pt x="1" y="209"/>
                    </a:lnTo>
                    <a:lnTo>
                      <a:pt x="0" y="292"/>
                    </a:lnTo>
                    <a:lnTo>
                      <a:pt x="0" y="340"/>
                    </a:lnTo>
                    <a:lnTo>
                      <a:pt x="0" y="4055"/>
                    </a:lnTo>
                    <a:lnTo>
                      <a:pt x="0" y="4147"/>
                    </a:lnTo>
                    <a:lnTo>
                      <a:pt x="2" y="4221"/>
                    </a:lnTo>
                    <a:lnTo>
                      <a:pt x="14" y="4302"/>
                    </a:lnTo>
                    <a:lnTo>
                      <a:pt x="56" y="4364"/>
                    </a:lnTo>
                    <a:lnTo>
                      <a:pt x="116" y="4386"/>
                    </a:lnTo>
                    <a:lnTo>
                      <a:pt x="208" y="4394"/>
                    </a:lnTo>
                    <a:lnTo>
                      <a:pt x="291" y="4395"/>
                    </a:lnTo>
                    <a:lnTo>
                      <a:pt x="340" y="4395"/>
                    </a:lnTo>
                    <a:lnTo>
                      <a:pt x="5997" y="4395"/>
                    </a:lnTo>
                    <a:lnTo>
                      <a:pt x="6090" y="4395"/>
                    </a:lnTo>
                    <a:lnTo>
                      <a:pt x="6163" y="4392"/>
                    </a:lnTo>
                    <a:lnTo>
                      <a:pt x="6244" y="4380"/>
                    </a:lnTo>
                    <a:lnTo>
                      <a:pt x="6307" y="4338"/>
                    </a:lnTo>
                    <a:lnTo>
                      <a:pt x="6328" y="4278"/>
                    </a:lnTo>
                    <a:lnTo>
                      <a:pt x="6336" y="4186"/>
                    </a:lnTo>
                    <a:lnTo>
                      <a:pt x="6337" y="4103"/>
                    </a:lnTo>
                    <a:lnTo>
                      <a:pt x="6338" y="4055"/>
                    </a:lnTo>
                    <a:lnTo>
                      <a:pt x="6338" y="340"/>
                    </a:lnTo>
                    <a:lnTo>
                      <a:pt x="6337" y="248"/>
                    </a:lnTo>
                    <a:lnTo>
                      <a:pt x="6335" y="174"/>
                    </a:lnTo>
                    <a:lnTo>
                      <a:pt x="6323" y="93"/>
                    </a:lnTo>
                    <a:lnTo>
                      <a:pt x="6281" y="31"/>
                    </a:lnTo>
                    <a:lnTo>
                      <a:pt x="6221" y="9"/>
                    </a:lnTo>
                    <a:lnTo>
                      <a:pt x="6129" y="1"/>
                    </a:lnTo>
                    <a:lnTo>
                      <a:pt x="6046" y="0"/>
                    </a:lnTo>
                    <a:lnTo>
                      <a:pt x="5997" y="0"/>
                    </a:lnTo>
                    <a:lnTo>
                      <a:pt x="340" y="0"/>
                    </a:lnTo>
                    <a:close/>
                  </a:path>
                </a:pathLst>
              </a:custGeom>
              <a:noFill/>
              <a:ln w="6350">
                <a:solidFill>
                  <a:srgbClr val="A7A9A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155" name="Content Placeholder 15"/>
            <p:cNvPicPr>
              <a:picLocks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12551" y="1600200"/>
              <a:ext cx="6518898" cy="4525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1829135" y="1753347"/>
              <a:ext cx="914288" cy="1531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bg-BG" sz="1000" dirty="0">
                  <a:latin typeface="Arial" panose="020B0604020202020204" pitchFamily="34" charset="0"/>
                  <a:cs typeface="Arial" panose="020B0604020202020204" pitchFamily="34" charset="0"/>
                </a:rPr>
                <a:t>Станция 1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76228" y="1753347"/>
              <a:ext cx="914288" cy="1531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bg-BG" sz="1000" dirty="0">
                  <a:latin typeface="Arial" panose="020B0604020202020204" pitchFamily="34" charset="0"/>
                  <a:cs typeface="Arial" panose="020B0604020202020204" pitchFamily="34" charset="0"/>
                </a:rPr>
                <a:t>Станция 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709587" y="1743571"/>
              <a:ext cx="1904226" cy="15314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bg-BG" sz="1000" dirty="0">
                  <a:latin typeface="Arial" panose="020B0604020202020204" pitchFamily="34" charset="0"/>
                  <a:cs typeface="Arial" panose="020B0604020202020204" pitchFamily="34" charset="0"/>
                </a:rPr>
                <a:t>Контролен център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27034">
              <a:off x="2043117" y="5050880"/>
              <a:ext cx="1865322" cy="27370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bg-BG" sz="900" dirty="0">
                  <a:solidFill>
                    <a:schemeClr val="tx1"/>
                  </a:solidFill>
                </a:rPr>
                <a:t>Двоен</a:t>
              </a:r>
              <a:r>
                <a:rPr lang="bg-BG" sz="900" dirty="0"/>
                <a:t> </a:t>
              </a:r>
              <a:r>
                <a:rPr lang="bg-BG" sz="900" dirty="0">
                  <a:solidFill>
                    <a:schemeClr val="tx1"/>
                  </a:solidFill>
                </a:rPr>
                <a:t>оптичен</a:t>
              </a:r>
              <a:r>
                <a:rPr lang="bg-BG" sz="900" dirty="0"/>
                <a:t> </a:t>
              </a:r>
              <a:r>
                <a:rPr lang="bg-BG" sz="900" dirty="0">
                  <a:solidFill>
                    <a:schemeClr val="tx1"/>
                  </a:solidFill>
                </a:rPr>
                <a:t>ринг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5076825" y="4149725"/>
          <a:ext cx="4427538" cy="345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Document" r:id="rId6" imgW="6722417" imgH="5818688" progId="Word.Document.12">
                  <p:embed/>
                </p:oleObj>
              </mc:Choice>
              <mc:Fallback>
                <p:oleObj name="Document" r:id="rId6" imgW="6722417" imgH="5818688" progId="Word.Document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4149725"/>
                        <a:ext cx="4427538" cy="345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3" name="TextBox 21"/>
          <p:cNvSpPr txBox="1">
            <a:spLocks noChangeArrowheads="1"/>
          </p:cNvSpPr>
          <p:nvPr/>
        </p:nvSpPr>
        <p:spPr bwMode="auto">
          <a:xfrm>
            <a:off x="0" y="4076700"/>
            <a:ext cx="86264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Scheme of the dispatch traffic control                           Scheme of transport automation</a:t>
            </a:r>
            <a:r>
              <a:rPr lang="bg-BG" b="1" dirty="0">
                <a:solidFill>
                  <a:srgbClr val="0070C0"/>
                </a:solidFill>
              </a:rPr>
              <a:t>   </a:t>
            </a:r>
            <a:r>
              <a:rPr lang="bg-BG" b="1" dirty="0"/>
              <a:t> 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395536" y="671339"/>
          <a:ext cx="8207375" cy="5457952"/>
        </p:xfrm>
        <a:graphic>
          <a:graphicData uri="http://schemas.openxmlformats.org/drawingml/2006/table">
            <a:tbl>
              <a:tblPr/>
              <a:tblGrid>
                <a:gridCol w="3028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2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27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11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27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127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127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1113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127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095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159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11138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1272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0796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17488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11137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1272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3363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540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30187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12725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14313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2453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Sections and sites / Year</a:t>
                      </a:r>
                      <a:endParaRPr kumimoji="0" lang="bg-BG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2014</a:t>
                      </a:r>
                      <a:endParaRPr kumimoji="0" lang="bg-BG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2015</a:t>
                      </a:r>
                      <a:endParaRPr kumimoji="0" lang="bg-BG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2016</a:t>
                      </a:r>
                      <a:endParaRPr kumimoji="0" lang="bg-BG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2017</a:t>
                      </a:r>
                      <a:endParaRPr kumimoji="0" lang="bg-BG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2018</a:t>
                      </a:r>
                      <a:endParaRPr kumimoji="0" lang="bg-BG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2019</a:t>
                      </a:r>
                      <a:endParaRPr kumimoji="0" lang="bg-BG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                                                      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Trimester</a:t>
                      </a:r>
                      <a:endParaRPr kumimoji="0" lang="bg-BG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1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3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4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1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3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4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1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3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4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1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3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4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1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3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4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1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3</a:t>
                      </a:r>
                      <a:endParaRPr kumimoji="0" lang="bg-BG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4</a:t>
                      </a:r>
                      <a:endParaRPr kumimoji="0" lang="bg-BG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Stage</a:t>
                      </a:r>
                      <a:r>
                        <a:rPr kumimoji="0" lang="bg-BG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І </a:t>
                      </a:r>
                      <a:endParaRPr kumimoji="0" lang="bg-BG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1.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Central section  “MS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Zaimov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Park 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–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Centre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–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MS 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14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Zhitnitsa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str.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”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with length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of 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7.150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km and 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7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metro stations</a:t>
                      </a:r>
                      <a:endParaRPr kumimoji="0" lang="bg-BG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Tender and other procedures</a:t>
                      </a:r>
                      <a:endParaRPr kumimoji="0" lang="bg-BG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Tunnel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construction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– 42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months</a:t>
                      </a:r>
                      <a:endParaRPr kumimoji="0" lang="bg-BG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12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2.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Section from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“MS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5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V.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Vazov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blvd.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MS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6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Zaimov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Park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” 650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m long and 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metro station</a:t>
                      </a:r>
                      <a:endParaRPr kumimoji="0" lang="bg-BG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Tender and other procedures</a:t>
                      </a:r>
                      <a:endParaRPr kumimoji="0" lang="bg-BG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Construction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– 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32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months</a:t>
                      </a:r>
                      <a:endParaRPr kumimoji="0" lang="bg-BG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g-BG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12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3. 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Supply of rolling stock with transport automation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and traffic control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(СВТС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system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)</a:t>
                      </a:r>
                      <a:endParaRPr kumimoji="0" lang="bg-BG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Tender procedures</a:t>
                      </a:r>
                      <a:endParaRPr kumimoji="0" lang="bg-BG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Production 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– 36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months</a:t>
                      </a:r>
                      <a:endParaRPr kumimoji="0" lang="bg-BG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09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4.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Depot</a:t>
                      </a:r>
                      <a:endParaRPr kumimoji="0" lang="bg-BG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Tender procedures</a:t>
                      </a:r>
                      <a:endParaRPr kumimoji="0" lang="bg-BG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Construction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– 22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months</a:t>
                      </a:r>
                      <a:endParaRPr kumimoji="0" lang="bg-BG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g-BG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g-BG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5.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Complex and commissioning tests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and putting into operation</a:t>
                      </a:r>
                      <a:endParaRPr kumimoji="0" lang="bg-BG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bg-BG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Stage</a:t>
                      </a:r>
                      <a:r>
                        <a:rPr kumimoji="0" lang="bg-BG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II 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–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section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“MS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14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Zhithitsa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str.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–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MS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18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Ring Road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” 4.3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km long with 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4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metro stations</a:t>
                      </a:r>
                      <a:endParaRPr kumimoji="0" lang="bg-BG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Tender procedures</a:t>
                      </a:r>
                      <a:endParaRPr kumimoji="0" lang="bg-BG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Construction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–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30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months</a:t>
                      </a:r>
                      <a:endParaRPr kumimoji="0" lang="bg-BG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3494" name="Rectangle 32"/>
          <p:cNvSpPr>
            <a:spLocks noChangeArrowheads="1"/>
          </p:cNvSpPr>
          <p:nvPr/>
        </p:nvSpPr>
        <p:spPr bwMode="auto">
          <a:xfrm>
            <a:off x="703263" y="20526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bg-BG" altLang="bg-BG"/>
          </a:p>
        </p:txBody>
      </p:sp>
      <p:cxnSp>
        <p:nvCxnSpPr>
          <p:cNvPr id="53495" name="AutoShape 15"/>
          <p:cNvCxnSpPr>
            <a:cxnSpLocks noChangeShapeType="1"/>
          </p:cNvCxnSpPr>
          <p:nvPr/>
        </p:nvCxnSpPr>
        <p:spPr bwMode="auto">
          <a:xfrm flipV="1">
            <a:off x="3492500" y="2061245"/>
            <a:ext cx="1554163" cy="17463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53496" name="AutoShape 16"/>
          <p:cNvCxnSpPr>
            <a:cxnSpLocks noChangeShapeType="1"/>
          </p:cNvCxnSpPr>
          <p:nvPr/>
        </p:nvCxnSpPr>
        <p:spPr bwMode="auto">
          <a:xfrm>
            <a:off x="4230688" y="4149080"/>
            <a:ext cx="854075" cy="0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53497" name="AutoShape 17"/>
          <p:cNvCxnSpPr>
            <a:cxnSpLocks noChangeShapeType="1"/>
          </p:cNvCxnSpPr>
          <p:nvPr/>
        </p:nvCxnSpPr>
        <p:spPr bwMode="auto">
          <a:xfrm>
            <a:off x="5220072" y="4941168"/>
            <a:ext cx="515938" cy="0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53498" name="AutoShape 18"/>
          <p:cNvCxnSpPr>
            <a:cxnSpLocks noChangeShapeType="1"/>
          </p:cNvCxnSpPr>
          <p:nvPr/>
        </p:nvCxnSpPr>
        <p:spPr bwMode="auto">
          <a:xfrm>
            <a:off x="5436096" y="6021288"/>
            <a:ext cx="576263" cy="0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53499" name="AutoShape 26"/>
          <p:cNvCxnSpPr>
            <a:cxnSpLocks noChangeShapeType="1"/>
          </p:cNvCxnSpPr>
          <p:nvPr/>
        </p:nvCxnSpPr>
        <p:spPr bwMode="auto">
          <a:xfrm>
            <a:off x="5219700" y="2060848"/>
            <a:ext cx="3024188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3500" name="AutoShape 27"/>
          <p:cNvCxnSpPr>
            <a:cxnSpLocks noChangeShapeType="1"/>
          </p:cNvCxnSpPr>
          <p:nvPr/>
        </p:nvCxnSpPr>
        <p:spPr bwMode="auto">
          <a:xfrm>
            <a:off x="5292725" y="4149080"/>
            <a:ext cx="2519363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3501" name="AutoShape 28"/>
          <p:cNvCxnSpPr>
            <a:cxnSpLocks noChangeShapeType="1"/>
          </p:cNvCxnSpPr>
          <p:nvPr/>
        </p:nvCxnSpPr>
        <p:spPr bwMode="auto">
          <a:xfrm>
            <a:off x="5940152" y="4941168"/>
            <a:ext cx="1871663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3502" name="AutoShape 29"/>
          <p:cNvCxnSpPr>
            <a:cxnSpLocks noChangeShapeType="1"/>
          </p:cNvCxnSpPr>
          <p:nvPr/>
        </p:nvCxnSpPr>
        <p:spPr bwMode="auto">
          <a:xfrm flipV="1">
            <a:off x="6084168" y="6021288"/>
            <a:ext cx="2159000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3503" name="AutoShape 31"/>
          <p:cNvCxnSpPr>
            <a:cxnSpLocks noChangeShapeType="1"/>
          </p:cNvCxnSpPr>
          <p:nvPr/>
        </p:nvCxnSpPr>
        <p:spPr bwMode="auto">
          <a:xfrm>
            <a:off x="5940152" y="3068960"/>
            <a:ext cx="2016224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3504" name="AutoShape 32"/>
          <p:cNvCxnSpPr>
            <a:cxnSpLocks noChangeShapeType="1"/>
          </p:cNvCxnSpPr>
          <p:nvPr/>
        </p:nvCxnSpPr>
        <p:spPr bwMode="auto">
          <a:xfrm>
            <a:off x="3744764" y="6453336"/>
            <a:ext cx="552450" cy="1588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53505" name="AutoShape 16"/>
          <p:cNvCxnSpPr>
            <a:cxnSpLocks noChangeShapeType="1"/>
          </p:cNvCxnSpPr>
          <p:nvPr/>
        </p:nvCxnSpPr>
        <p:spPr bwMode="auto">
          <a:xfrm>
            <a:off x="4572000" y="3068960"/>
            <a:ext cx="1182688" cy="0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53506" name="AutoShape 29"/>
          <p:cNvCxnSpPr>
            <a:cxnSpLocks noChangeShapeType="1"/>
          </p:cNvCxnSpPr>
          <p:nvPr/>
        </p:nvCxnSpPr>
        <p:spPr bwMode="auto">
          <a:xfrm>
            <a:off x="3744764" y="6597352"/>
            <a:ext cx="547687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3507" name="AutoShape 29"/>
          <p:cNvCxnSpPr>
            <a:cxnSpLocks noChangeShapeType="1"/>
          </p:cNvCxnSpPr>
          <p:nvPr/>
        </p:nvCxnSpPr>
        <p:spPr bwMode="auto">
          <a:xfrm>
            <a:off x="8100392" y="5445224"/>
            <a:ext cx="403225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</p:cxnSp>
      <p:sp>
        <p:nvSpPr>
          <p:cNvPr id="53508" name="Правоъгълник 58"/>
          <p:cNvSpPr>
            <a:spLocks noChangeArrowheads="1"/>
          </p:cNvSpPr>
          <p:nvPr/>
        </p:nvSpPr>
        <p:spPr bwMode="auto">
          <a:xfrm>
            <a:off x="4320828" y="6309320"/>
            <a:ext cx="1630575" cy="251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bg-BG" sz="900" dirty="0">
                <a:latin typeface="HebarU"/>
                <a:cs typeface="Times New Roman" pitchFamily="18" charset="0"/>
              </a:rPr>
              <a:t>- </a:t>
            </a:r>
            <a:r>
              <a:rPr lang="en-US" sz="900" dirty="0">
                <a:solidFill>
                  <a:srgbClr val="000000"/>
                </a:solidFill>
                <a:cs typeface="Times New Roman" pitchFamily="18" charset="0"/>
              </a:rPr>
              <a:t>Tender and other procedures</a:t>
            </a:r>
            <a:endParaRPr lang="bg-BG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509" name="Правоъгълник 59"/>
          <p:cNvSpPr>
            <a:spLocks noChangeArrowheads="1"/>
          </p:cNvSpPr>
          <p:nvPr/>
        </p:nvSpPr>
        <p:spPr bwMode="auto">
          <a:xfrm>
            <a:off x="4320828" y="6471096"/>
            <a:ext cx="1013419" cy="24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bg-BG" sz="900" dirty="0">
                <a:latin typeface="HebarU"/>
                <a:cs typeface="Times New Roman" pitchFamily="18" charset="0"/>
              </a:rPr>
              <a:t>- </a:t>
            </a:r>
            <a:r>
              <a:rPr lang="en-US" sz="900" dirty="0">
                <a:solidFill>
                  <a:srgbClr val="000000"/>
                </a:solidFill>
                <a:cs typeface="Times New Roman" pitchFamily="18" charset="0"/>
              </a:rPr>
              <a:t>Implementation</a:t>
            </a:r>
            <a:endParaRPr lang="bg-BG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510" name="Правоъгълник 2059"/>
          <p:cNvSpPr>
            <a:spLocks noChangeArrowheads="1"/>
          </p:cNvSpPr>
          <p:nvPr/>
        </p:nvSpPr>
        <p:spPr bwMode="auto">
          <a:xfrm>
            <a:off x="467544" y="0"/>
            <a:ext cx="82073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E1051A"/>
                </a:solidFill>
                <a:cs typeface="Times New Roman" pitchFamily="18" charset="0"/>
              </a:rPr>
              <a:t>Construction schedule of Stage 1 and Stage 2 of Line 3 </a:t>
            </a:r>
          </a:p>
          <a:p>
            <a:pPr algn="ctr"/>
            <a:r>
              <a:rPr lang="en-US" b="1" dirty="0">
                <a:solidFill>
                  <a:srgbClr val="E1051A"/>
                </a:solidFill>
                <a:cs typeface="Times New Roman" pitchFamily="18" charset="0"/>
              </a:rPr>
              <a:t>of Sofia Metro Project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0" y="1197223"/>
          <a:ext cx="9132888" cy="4608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3" name="Document" r:id="rId3" imgW="6050108" imgH="2355012" progId="Word.Document.12">
                  <p:embed/>
                </p:oleObj>
              </mc:Choice>
              <mc:Fallback>
                <p:oleObj name="Document" r:id="rId3" imgW="6050108" imgH="2355012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97223"/>
                        <a:ext cx="9132888" cy="46080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Treta _Linia-Stage II\Коментари на JASPERS\Карти и графици\Карта 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292080" y="188640"/>
            <a:ext cx="3672408" cy="12961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bg-BG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 C H E M E</a:t>
            </a:r>
            <a:endParaRPr lang="bg-BG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14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bg-BG" sz="14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location of Sofia Metro sections included in the OPTTI</a:t>
            </a:r>
            <a:r>
              <a:rPr lang="bg-BG" sz="14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 2014-2020 – </a:t>
            </a:r>
            <a:r>
              <a:rPr lang="en-US" sz="14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Stage</a:t>
            </a:r>
            <a:r>
              <a:rPr lang="bg-BG" sz="14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  1 </a:t>
            </a:r>
            <a:r>
              <a:rPr lang="en-US" sz="14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bg-BG" sz="14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14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of Line </a:t>
            </a:r>
            <a:r>
              <a:rPr lang="bg-BG" sz="14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14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and the extension of Line</a:t>
            </a:r>
            <a:r>
              <a:rPr lang="bg-BG" sz="14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 2 “</a:t>
            </a:r>
            <a:r>
              <a:rPr lang="en-US" sz="14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MS J. </a:t>
            </a:r>
            <a:r>
              <a:rPr lang="en-US" sz="1400" b="1" dirty="0" err="1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Bourchier</a:t>
            </a:r>
            <a:r>
              <a:rPr lang="en-US" sz="14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bg-BG" sz="14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4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MS </a:t>
            </a:r>
            <a:r>
              <a:rPr lang="en-US" sz="1400" b="1" dirty="0" err="1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Vitosha</a:t>
            </a:r>
            <a:r>
              <a:rPr lang="bg-BG" sz="14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”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0" y="408210"/>
          <a:ext cx="9036496" cy="5253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9" name="Document" r:id="rId3" imgW="6125523" imgH="3534135" progId="Word.Document.12">
                  <p:embed/>
                </p:oleObj>
              </mc:Choice>
              <mc:Fallback>
                <p:oleObj name="Document" r:id="rId3" imgW="6125523" imgH="3534135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08210"/>
                        <a:ext cx="9036496" cy="5253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0" y="1484784"/>
          <a:ext cx="9132888" cy="4032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1" name="Document" r:id="rId3" imgW="6050108" imgH="2066431" progId="Word.Document.12">
                  <p:embed/>
                </p:oleObj>
              </mc:Choice>
              <mc:Fallback>
                <p:oleObj name="Document" r:id="rId3" imgW="6050108" imgH="2066431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84784"/>
                        <a:ext cx="9132888" cy="40324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07504" y="980728"/>
          <a:ext cx="8928993" cy="5282713"/>
        </p:xfrm>
        <a:graphic>
          <a:graphicData uri="http://schemas.openxmlformats.org/drawingml/2006/table">
            <a:tbl>
              <a:tblPr/>
              <a:tblGrid>
                <a:gridCol w="6835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3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5493">
                <a:tc>
                  <a:txBody>
                    <a:bodyPr/>
                    <a:lstStyle/>
                    <a:p>
                      <a:pPr marR="135255" algn="ctr"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STAGE</a:t>
                      </a:r>
                      <a:r>
                        <a:rPr lang="bg-BG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 І  - </a:t>
                      </a:r>
                      <a:r>
                        <a:rPr lang="en-US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CONSTRUCTION</a:t>
                      </a:r>
                      <a:r>
                        <a:rPr lang="en-US" sz="1400" b="1" i="1" baseline="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INSTALATION WORKS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bg-BG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16.42%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205">
                <a:tc>
                  <a:txBody>
                    <a:bodyPr/>
                    <a:lstStyle/>
                    <a:p>
                      <a:pPr marR="135255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LOT</a:t>
                      </a: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   1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15.09%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205">
                <a:tc>
                  <a:txBody>
                    <a:bodyPr/>
                    <a:lstStyle/>
                    <a:p>
                      <a:pPr marR="135255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LOT</a:t>
                      </a: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   2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29.28%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205">
                <a:tc>
                  <a:txBody>
                    <a:bodyPr/>
                    <a:lstStyle/>
                    <a:p>
                      <a:pPr marR="135255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LOT</a:t>
                      </a: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   3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14.16%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205">
                <a:tc>
                  <a:txBody>
                    <a:bodyPr/>
                    <a:lstStyle/>
                    <a:p>
                      <a:pPr marR="135255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LOT</a:t>
                      </a: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   4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18.21%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205">
                <a:tc>
                  <a:txBody>
                    <a:bodyPr/>
                    <a:lstStyle/>
                    <a:p>
                      <a:pPr marR="135255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ENGINEER CONSULTANT</a:t>
                      </a: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 – 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LOT</a:t>
                      </a: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 1, 2, 3 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AND</a:t>
                      </a: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 4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19.15%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R="135255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METRO STATION</a:t>
                      </a: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 5 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   (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New contract starting</a:t>
                      </a:r>
                      <a:r>
                        <a:rPr lang="en-US" sz="1400" b="1" baseline="0" dirty="0">
                          <a:latin typeface="Times New Roman"/>
                          <a:ea typeface="Times New Roman"/>
                          <a:cs typeface="Times New Roman"/>
                        </a:rPr>
                        <a:t> on</a:t>
                      </a: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 01.12.2016)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0.00%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R="135255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DEPOT</a:t>
                      </a: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New contract starting</a:t>
                      </a:r>
                      <a:r>
                        <a:rPr lang="en-US" sz="1400" b="1" baseline="0" dirty="0">
                          <a:latin typeface="Times New Roman"/>
                          <a:ea typeface="Times New Roman"/>
                          <a:cs typeface="Times New Roman"/>
                        </a:rPr>
                        <a:t> on</a:t>
                      </a: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 01.12.2016)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0.00%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2215">
                <a:tc>
                  <a:txBody>
                    <a:bodyPr/>
                    <a:lstStyle/>
                    <a:p>
                      <a:pPr marR="135255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ENGINEER CONSULTANT</a:t>
                      </a: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MS</a:t>
                      </a: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 5, 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DEPOT AND CONTROL</a:t>
                      </a:r>
                      <a:r>
                        <a:rPr lang="en-US" sz="1400" b="1" baseline="0" dirty="0">
                          <a:latin typeface="Times New Roman"/>
                          <a:ea typeface="Times New Roman"/>
                          <a:cs typeface="Times New Roman"/>
                        </a:rPr>
                        <a:t> SYSTEMS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New contract starting</a:t>
                      </a:r>
                      <a:r>
                        <a:rPr lang="en-US" sz="1400" b="1" baseline="0" dirty="0">
                          <a:latin typeface="Times New Roman"/>
                          <a:ea typeface="Times New Roman"/>
                          <a:cs typeface="Times New Roman"/>
                        </a:rPr>
                        <a:t> on</a:t>
                      </a: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 10.11.2016)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0.00%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R="135255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7205">
                <a:tc>
                  <a:txBody>
                    <a:bodyPr/>
                    <a:lstStyle/>
                    <a:p>
                      <a:pPr marR="45085"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SUPPLY</a:t>
                      </a:r>
                      <a:r>
                        <a:rPr lang="en-US" sz="1400" b="1" i="1" baseline="0" dirty="0">
                          <a:latin typeface="Times New Roman"/>
                          <a:ea typeface="Times New Roman"/>
                          <a:cs typeface="Times New Roman"/>
                        </a:rPr>
                        <a:t> OF TRAINS AND </a:t>
                      </a:r>
                      <a:r>
                        <a:rPr lang="en-US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CONTROL SYSTEMS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bg-BG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10.00%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7205">
                <a:tc>
                  <a:txBody>
                    <a:bodyPr/>
                    <a:lstStyle/>
                    <a:p>
                      <a:pPr marR="135255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SUPPLY OF TRAINS</a:t>
                      </a: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10.00%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7205">
                <a:tc>
                  <a:txBody>
                    <a:bodyPr/>
                    <a:lstStyle/>
                    <a:p>
                      <a:pPr marR="135255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CONTROL SYSTEMS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10.00%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R="135255" algn="ctr">
                        <a:spcAft>
                          <a:spcPts val="0"/>
                        </a:spcAft>
                      </a:pP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7205">
                <a:tc>
                  <a:txBody>
                    <a:bodyPr/>
                    <a:lstStyle/>
                    <a:p>
                      <a:pPr marR="135255" algn="ctr"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STAGE</a:t>
                      </a:r>
                      <a:r>
                        <a:rPr lang="bg-BG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 І  - </a:t>
                      </a:r>
                      <a:r>
                        <a:rPr lang="en-US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CIW</a:t>
                      </a:r>
                      <a:r>
                        <a:rPr lang="bg-BG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 + </a:t>
                      </a:r>
                      <a:r>
                        <a:rPr lang="en-US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SUPPLY</a:t>
                      </a:r>
                      <a:r>
                        <a:rPr lang="en-US" sz="1400" b="1" i="1" baseline="0" dirty="0">
                          <a:latin typeface="Times New Roman"/>
                          <a:ea typeface="Times New Roman"/>
                          <a:cs typeface="Times New Roman"/>
                        </a:rPr>
                        <a:t> OF ROLLING STOCK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bg-BG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14.12%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0" y="301878"/>
            <a:ext cx="75623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1600" b="1" i="1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</a:t>
            </a:r>
            <a:r>
              <a:rPr kumimoji="0" lang="en-US" b="1" i="1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PHISICAL</a:t>
            </a:r>
            <a:r>
              <a:rPr kumimoji="0" lang="en-US" b="1" i="1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IMPLEMENTATION </a:t>
            </a:r>
            <a:r>
              <a:rPr kumimoji="0" lang="bg-BG" b="1" i="1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en-US" b="1" i="1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OCTOBER </a:t>
            </a:r>
            <a:r>
              <a:rPr kumimoji="0" lang="bg-BG" b="1" i="1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2016)</a:t>
            </a:r>
            <a:endParaRPr kumimoji="0" lang="en-US" b="0" i="0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320657"/>
              </p:ext>
            </p:extLst>
          </p:nvPr>
        </p:nvGraphicFramePr>
        <p:xfrm>
          <a:off x="214313" y="2060848"/>
          <a:ext cx="8929687" cy="3934969"/>
        </p:xfrm>
        <a:graphic>
          <a:graphicData uri="http://schemas.openxmlformats.org/drawingml/2006/table">
            <a:tbl>
              <a:tblPr/>
              <a:tblGrid>
                <a:gridCol w="1912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4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5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5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4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44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76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Types of costs</a:t>
                      </a:r>
                      <a:endParaRPr kumimoji="0" lang="bg-BG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Financial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plan</a:t>
                      </a:r>
                      <a:endParaRPr kumimoji="0" lang="bg-BG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Costs paid by the beneficiary</a:t>
                      </a:r>
                      <a:endParaRPr kumimoji="0" lang="bg-BG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Costs verified by MA</a:t>
                      </a:r>
                      <a:endParaRPr kumimoji="0" lang="bg-BG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Costs to be verified by MA</a:t>
                      </a:r>
                      <a:endParaRPr kumimoji="0" lang="bg-BG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Financial rate</a:t>
                      </a:r>
                      <a:endParaRPr kumimoji="0" lang="bg-BG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g-BG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bg-BG" sz="180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bg-BG" sz="180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bg-BG" sz="180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bg-BG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bg-BG" sz="180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bg-BG" sz="180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bg-BG" sz="180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29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kumimoji="0" lang="bg-BG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398,178</a:t>
                      </a:r>
                      <a:endParaRPr kumimoji="0" lang="bg-BG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94,8</a:t>
                      </a:r>
                      <a:endParaRPr kumimoji="0" lang="bg-BG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65,229</a:t>
                      </a:r>
                      <a:endParaRPr kumimoji="0" lang="bg-BG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29,576</a:t>
                      </a:r>
                      <a:endParaRPr kumimoji="0" lang="bg-BG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23,82%</a:t>
                      </a:r>
                      <a:endParaRPr kumimoji="0" lang="bg-BG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g-BG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132" name="Rectangle 1"/>
          <p:cNvSpPr>
            <a:spLocks noChangeArrowheads="1"/>
          </p:cNvSpPr>
          <p:nvPr/>
        </p:nvSpPr>
        <p:spPr bwMode="auto">
          <a:xfrm>
            <a:off x="2843808" y="476672"/>
            <a:ext cx="407348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sz="800" b="1" u="sng" dirty="0">
              <a:cs typeface="Times New Roman" pitchFamily="18" charset="0"/>
            </a:endParaRPr>
          </a:p>
          <a:p>
            <a:pPr eaLnBrk="0" hangingPunct="0"/>
            <a:endParaRPr lang="en-US" sz="800" b="1" u="sng" dirty="0">
              <a:cs typeface="Times New Roman" pitchFamily="18" charset="0"/>
            </a:endParaRPr>
          </a:p>
          <a:p>
            <a:pPr eaLnBrk="0" hangingPunct="0"/>
            <a:endParaRPr lang="en-US" sz="800" b="1" u="sng" dirty="0">
              <a:cs typeface="Times New Roman" pitchFamily="18" charset="0"/>
            </a:endParaRPr>
          </a:p>
          <a:p>
            <a:pPr eaLnBrk="0" hangingPunct="0"/>
            <a:endParaRPr lang="en-US" sz="800" b="1" u="sng" dirty="0">
              <a:cs typeface="Times New Roman" pitchFamily="18" charset="0"/>
            </a:endParaRPr>
          </a:p>
          <a:p>
            <a:pPr eaLnBrk="0" hangingPunct="0"/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FINANCIAL  IMPLEMENTATION</a:t>
            </a:r>
            <a:r>
              <a:rPr lang="bg-BG" b="1" dirty="0">
                <a:solidFill>
                  <a:srgbClr val="FF0000"/>
                </a:solidFill>
                <a:cs typeface="Times New Roman" pitchFamily="18" charset="0"/>
              </a:rPr>
              <a:t> – 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STAGE</a:t>
            </a:r>
            <a:r>
              <a:rPr lang="bg-BG" b="1" dirty="0">
                <a:solidFill>
                  <a:srgbClr val="FF0000"/>
                </a:solidFill>
                <a:cs typeface="Times New Roman" pitchFamily="18" charset="0"/>
              </a:rPr>
              <a:t> 1</a:t>
            </a:r>
          </a:p>
          <a:p>
            <a:pPr eaLnBrk="0" hangingPunct="0"/>
            <a:r>
              <a:rPr lang="bg-BG" b="1" dirty="0">
                <a:solidFill>
                  <a:srgbClr val="FF0000"/>
                </a:solidFill>
                <a:cs typeface="Times New Roman" pitchFamily="18" charset="0"/>
              </a:rPr>
              <a:t>           </a:t>
            </a:r>
            <a:r>
              <a:rPr lang="bg-BG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0070C0"/>
                </a:solidFill>
                <a:cs typeface="Times New Roman" pitchFamily="18" charset="0"/>
              </a:rPr>
              <a:t>                </a:t>
            </a:r>
            <a:r>
              <a:rPr lang="bg-BG" b="1" dirty="0">
                <a:solidFill>
                  <a:srgbClr val="0070C0"/>
                </a:solidFill>
                <a:cs typeface="Times New Roman" pitchFamily="18" charset="0"/>
              </a:rPr>
              <a:t> /</a:t>
            </a:r>
            <a:r>
              <a:rPr lang="en-US" b="1" dirty="0" err="1">
                <a:solidFill>
                  <a:srgbClr val="0070C0"/>
                </a:solidFill>
                <a:cs typeface="Times New Roman" pitchFamily="18" charset="0"/>
              </a:rPr>
              <a:t>mln</a:t>
            </a:r>
            <a:r>
              <a:rPr lang="en-US" b="1" dirty="0">
                <a:solidFill>
                  <a:srgbClr val="0070C0"/>
                </a:solidFill>
                <a:cs typeface="Times New Roman" pitchFamily="18" charset="0"/>
              </a:rPr>
              <a:t>. euro</a:t>
            </a:r>
            <a:r>
              <a:rPr lang="bg-BG" dirty="0">
                <a:solidFill>
                  <a:srgbClr val="0070C0"/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лавие 1"/>
          <p:cNvSpPr>
            <a:spLocks noGrp="1"/>
          </p:cNvSpPr>
          <p:nvPr>
            <p:ph type="title" idx="4294967295"/>
          </p:nvPr>
        </p:nvSpPr>
        <p:spPr>
          <a:xfrm>
            <a:off x="107950" y="260648"/>
            <a:ext cx="8928546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bg-BG" sz="2400" b="1" u="sng" dirty="0">
                <a:solidFill>
                  <a:srgbClr val="EF3957"/>
                </a:solidFill>
              </a:rPr>
              <a:t>Main parameters and public benefits by the Sofia Metro Extension Projects</a:t>
            </a:r>
            <a:r>
              <a:rPr lang="bg-BG" altLang="bg-BG" sz="2400" b="1" u="sng" dirty="0">
                <a:solidFill>
                  <a:srgbClr val="EF3957"/>
                </a:solidFill>
              </a:rPr>
              <a:t>, </a:t>
            </a:r>
            <a:r>
              <a:rPr lang="en-US" altLang="bg-BG" sz="2400" b="1" u="sng" dirty="0">
                <a:solidFill>
                  <a:srgbClr val="EF3957"/>
                </a:solidFill>
              </a:rPr>
              <a:t>included in the OPTTI</a:t>
            </a:r>
            <a:r>
              <a:rPr lang="bg-BG" altLang="bg-BG" sz="2400" b="1" u="sng" dirty="0">
                <a:solidFill>
                  <a:srgbClr val="EF3957"/>
                </a:solidFill>
              </a:rPr>
              <a:t> </a:t>
            </a:r>
            <a:r>
              <a:rPr lang="bg-BG" altLang="bg-BG" sz="2400" b="1" u="sng" dirty="0">
                <a:solidFill>
                  <a:srgbClr val="FF0000"/>
                </a:solidFill>
              </a:rPr>
              <a:t>201</a:t>
            </a:r>
            <a:r>
              <a:rPr lang="en-US" altLang="bg-BG" sz="2400" b="1" u="sng" dirty="0">
                <a:solidFill>
                  <a:srgbClr val="FF0000"/>
                </a:solidFill>
              </a:rPr>
              <a:t>4-2020</a:t>
            </a:r>
            <a:r>
              <a:rPr lang="bg-BG" altLang="bg-BG" sz="2400" b="1" u="sng" dirty="0">
                <a:solidFill>
                  <a:srgbClr val="FF0000"/>
                </a:solidFill>
              </a:rPr>
              <a:t> </a:t>
            </a:r>
            <a:endParaRPr lang="bg-BG" altLang="bg-BG" sz="2400" u="sng" dirty="0"/>
          </a:p>
        </p:txBody>
      </p:sp>
      <p:sp>
        <p:nvSpPr>
          <p:cNvPr id="2051" name="Контейнер за съдържание 2"/>
          <p:cNvSpPr>
            <a:spLocks noGrp="1"/>
          </p:cNvSpPr>
          <p:nvPr>
            <p:ph idx="4294967295"/>
          </p:nvPr>
        </p:nvSpPr>
        <p:spPr>
          <a:xfrm>
            <a:off x="251520" y="1628800"/>
            <a:ext cx="8892480" cy="5229200"/>
          </a:xfrm>
          <a:solidFill>
            <a:schemeClr val="bg1">
              <a:lumMod val="95000"/>
            </a:schemeClr>
          </a:solidFill>
        </p:spPr>
        <p:txBody>
          <a:bodyPr rtlCol="0">
            <a:normAutofit fontScale="40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bg-BG" sz="1800" dirty="0">
                <a:solidFill>
                  <a:srgbClr val="1D4AA3"/>
                </a:solidFill>
              </a:rPr>
              <a:t>  </a:t>
            </a:r>
            <a:endParaRPr lang="bg-BG" sz="1800" b="1" dirty="0">
              <a:solidFill>
                <a:srgbClr val="1D4AA3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bg-BG" sz="2900" b="1" dirty="0">
                <a:solidFill>
                  <a:srgbClr val="0033CC"/>
                </a:solidFill>
              </a:rPr>
              <a:t> </a:t>
            </a:r>
            <a:r>
              <a:rPr lang="en-US" sz="4000" b="1" dirty="0">
                <a:solidFill>
                  <a:srgbClr val="0033CC"/>
                </a:solidFill>
              </a:rPr>
              <a:t>Total length of the extension</a:t>
            </a:r>
            <a:r>
              <a:rPr lang="bg-BG" sz="4000" b="1" dirty="0">
                <a:solidFill>
                  <a:srgbClr val="0033CC"/>
                </a:solidFill>
              </a:rPr>
              <a:t>:</a:t>
            </a:r>
          </a:p>
          <a:p>
            <a:pPr marL="0" indent="0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en-US" sz="4000" b="1" dirty="0">
                <a:solidFill>
                  <a:srgbClr val="0033CC"/>
                </a:solidFill>
              </a:rPr>
              <a:t> of Line</a:t>
            </a:r>
            <a:r>
              <a:rPr lang="bg-BG" sz="4000" b="1" dirty="0">
                <a:solidFill>
                  <a:srgbClr val="0033CC"/>
                </a:solidFill>
              </a:rPr>
              <a:t> 2                                                                        </a:t>
            </a:r>
            <a:r>
              <a:rPr lang="en-US" sz="4000" b="1" dirty="0">
                <a:solidFill>
                  <a:srgbClr val="0033CC"/>
                </a:solidFill>
              </a:rPr>
              <a:t> </a:t>
            </a:r>
            <a:r>
              <a:rPr lang="bg-BG" sz="4000" b="1" dirty="0">
                <a:solidFill>
                  <a:srgbClr val="0033CC"/>
                </a:solidFill>
              </a:rPr>
              <a:t>   </a:t>
            </a:r>
            <a:r>
              <a:rPr lang="en-US" sz="4000" b="1" dirty="0">
                <a:solidFill>
                  <a:srgbClr val="0033CC"/>
                </a:solidFill>
              </a:rPr>
              <a:t>	</a:t>
            </a:r>
            <a:r>
              <a:rPr lang="bg-BG" sz="4000" b="1" dirty="0">
                <a:solidFill>
                  <a:srgbClr val="FF0000"/>
                </a:solidFill>
              </a:rPr>
              <a:t>– 1</a:t>
            </a:r>
            <a:r>
              <a:rPr lang="en-US" sz="4000" b="1" dirty="0">
                <a:solidFill>
                  <a:srgbClr val="FF0000"/>
                </a:solidFill>
              </a:rPr>
              <a:t>.</a:t>
            </a:r>
            <a:r>
              <a:rPr lang="bg-BG" sz="4000" b="1" dirty="0">
                <a:solidFill>
                  <a:srgbClr val="FF0000"/>
                </a:solidFill>
              </a:rPr>
              <a:t>3 </a:t>
            </a:r>
            <a:r>
              <a:rPr lang="en-US" sz="4000" b="1" dirty="0">
                <a:solidFill>
                  <a:srgbClr val="FF0000"/>
                </a:solidFill>
              </a:rPr>
              <a:t>km</a:t>
            </a:r>
            <a:r>
              <a:rPr lang="bg-BG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</a:rPr>
              <a:t>with</a:t>
            </a:r>
            <a:r>
              <a:rPr lang="bg-BG" sz="4000" b="1" dirty="0">
                <a:solidFill>
                  <a:srgbClr val="FF0000"/>
                </a:solidFill>
              </a:rPr>
              <a:t> 1 </a:t>
            </a:r>
            <a:r>
              <a:rPr lang="en-US" sz="4000" b="1" dirty="0">
                <a:solidFill>
                  <a:srgbClr val="FF0000"/>
                </a:solidFill>
              </a:rPr>
              <a:t>metro station</a:t>
            </a:r>
            <a:r>
              <a:rPr lang="bg-BG" sz="4000" b="1" dirty="0">
                <a:solidFill>
                  <a:srgbClr val="FF0000"/>
                </a:solidFill>
              </a:rPr>
              <a:t> </a:t>
            </a:r>
          </a:p>
          <a:p>
            <a:pPr marL="0" indent="0">
              <a:buFontTx/>
              <a:buChar char="-"/>
              <a:defRPr/>
            </a:pPr>
            <a:r>
              <a:rPr lang="en-US" sz="4000" b="1" dirty="0">
                <a:solidFill>
                  <a:srgbClr val="0033CC"/>
                </a:solidFill>
              </a:rPr>
              <a:t> of Stage</a:t>
            </a:r>
            <a:r>
              <a:rPr lang="bg-BG" sz="4000" b="1" dirty="0">
                <a:solidFill>
                  <a:srgbClr val="0033CC"/>
                </a:solidFill>
              </a:rPr>
              <a:t> 1 </a:t>
            </a:r>
            <a:r>
              <a:rPr lang="en-US" sz="4000" b="1" dirty="0">
                <a:solidFill>
                  <a:srgbClr val="0033CC"/>
                </a:solidFill>
              </a:rPr>
              <a:t>and Stage</a:t>
            </a:r>
            <a:r>
              <a:rPr lang="bg-BG" sz="4000" b="1" dirty="0">
                <a:solidFill>
                  <a:srgbClr val="0033CC"/>
                </a:solidFill>
              </a:rPr>
              <a:t> 2 </a:t>
            </a:r>
            <a:r>
              <a:rPr lang="en-US" sz="4000" b="1" dirty="0">
                <a:solidFill>
                  <a:srgbClr val="0033CC"/>
                </a:solidFill>
              </a:rPr>
              <a:t>of Line</a:t>
            </a:r>
            <a:r>
              <a:rPr lang="bg-BG" sz="4000" b="1" dirty="0">
                <a:solidFill>
                  <a:srgbClr val="0033CC"/>
                </a:solidFill>
              </a:rPr>
              <a:t> 3 </a:t>
            </a:r>
            <a:r>
              <a:rPr lang="en-US" sz="4000" b="1" dirty="0">
                <a:solidFill>
                  <a:srgbClr val="0033CC"/>
                </a:solidFill>
              </a:rPr>
              <a:t>		</a:t>
            </a:r>
            <a:r>
              <a:rPr lang="bg-BG" sz="4000" b="1" dirty="0">
                <a:solidFill>
                  <a:srgbClr val="FF0000"/>
                </a:solidFill>
              </a:rPr>
              <a:t>– 12</a:t>
            </a:r>
            <a:r>
              <a:rPr lang="en-US" sz="4000" b="1" dirty="0">
                <a:solidFill>
                  <a:srgbClr val="FF0000"/>
                </a:solidFill>
              </a:rPr>
              <a:t> km with</a:t>
            </a:r>
            <a:r>
              <a:rPr lang="bg-BG" sz="4000" b="1" dirty="0">
                <a:solidFill>
                  <a:srgbClr val="FF0000"/>
                </a:solidFill>
              </a:rPr>
              <a:t> 12 </a:t>
            </a:r>
            <a:r>
              <a:rPr lang="en-US" sz="4000" b="1" dirty="0">
                <a:solidFill>
                  <a:srgbClr val="FF0000"/>
                </a:solidFill>
              </a:rPr>
              <a:t>metro stations</a:t>
            </a:r>
            <a:r>
              <a:rPr lang="bg-BG" sz="4000" b="1" dirty="0">
                <a:solidFill>
                  <a:srgbClr val="FF0000"/>
                </a:solidFill>
              </a:rPr>
              <a:t>                         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bg-BG" sz="2600" b="1" dirty="0">
              <a:solidFill>
                <a:srgbClr val="0033CC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4500" b="1" dirty="0">
                <a:solidFill>
                  <a:srgbClr val="DC323E"/>
                </a:solidFill>
              </a:rPr>
              <a:t>Main public benefits from the projects planned to be realized duding the programming period of OPTTI  -  </a:t>
            </a:r>
            <a:r>
              <a:rPr lang="bg-BG" sz="4500" b="1" dirty="0">
                <a:solidFill>
                  <a:srgbClr val="DC323E"/>
                </a:solidFill>
              </a:rPr>
              <a:t>2014-2020:</a:t>
            </a:r>
            <a:endParaRPr lang="en-US" sz="4500" b="1" dirty="0">
              <a:solidFill>
                <a:srgbClr val="DC323E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bg-BG" sz="3300" b="1" dirty="0">
              <a:solidFill>
                <a:srgbClr val="DC323E"/>
              </a:solidFill>
            </a:endParaRPr>
          </a:p>
          <a:p>
            <a:pPr marL="0" indent="0">
              <a:buFontTx/>
              <a:buChar char="-"/>
              <a:defRPr/>
            </a:pPr>
            <a:r>
              <a:rPr lang="en-US" sz="4000" b="1" dirty="0">
                <a:solidFill>
                  <a:srgbClr val="0033CC"/>
                </a:solidFill>
              </a:rPr>
              <a:t> Prognosticated number of passengers from section MS</a:t>
            </a:r>
            <a:r>
              <a:rPr lang="bg-BG" sz="4000" b="1" dirty="0">
                <a:solidFill>
                  <a:srgbClr val="0033CC"/>
                </a:solidFill>
              </a:rPr>
              <a:t> 2-11-</a:t>
            </a:r>
            <a:r>
              <a:rPr lang="en-US" sz="4000" b="1" dirty="0">
                <a:solidFill>
                  <a:srgbClr val="0033CC"/>
                </a:solidFill>
              </a:rPr>
              <a:t> </a:t>
            </a:r>
            <a:r>
              <a:rPr lang="bg-BG" sz="4000" b="1" dirty="0">
                <a:solidFill>
                  <a:srgbClr val="0033CC"/>
                </a:solidFill>
              </a:rPr>
              <a:t>М</a:t>
            </a:r>
            <a:r>
              <a:rPr lang="en-US" sz="4000" b="1" dirty="0">
                <a:solidFill>
                  <a:srgbClr val="0033CC"/>
                </a:solidFill>
              </a:rPr>
              <a:t>S</a:t>
            </a:r>
            <a:r>
              <a:rPr lang="bg-BG" sz="4000" b="1" dirty="0">
                <a:solidFill>
                  <a:srgbClr val="0033CC"/>
                </a:solidFill>
              </a:rPr>
              <a:t> 2-12 </a:t>
            </a:r>
            <a:r>
              <a:rPr lang="en-US" sz="4000" b="1" dirty="0">
                <a:solidFill>
                  <a:srgbClr val="0033CC"/>
                </a:solidFill>
              </a:rPr>
              <a:t>	</a:t>
            </a:r>
            <a:r>
              <a:rPr lang="bg-BG" sz="4000" b="1" dirty="0">
                <a:solidFill>
                  <a:srgbClr val="FF0000"/>
                </a:solidFill>
              </a:rPr>
              <a:t>–</a:t>
            </a:r>
            <a:r>
              <a:rPr lang="bg-BG" sz="4000" b="1" dirty="0">
                <a:solidFill>
                  <a:srgbClr val="DC323E"/>
                </a:solidFill>
              </a:rPr>
              <a:t> 20 </a:t>
            </a:r>
            <a:r>
              <a:rPr lang="en-US" sz="4000" b="1" dirty="0" err="1">
                <a:solidFill>
                  <a:srgbClr val="DC323E"/>
                </a:solidFill>
              </a:rPr>
              <a:t>th</a:t>
            </a:r>
            <a:r>
              <a:rPr lang="en-US" sz="4000" b="1" dirty="0">
                <a:solidFill>
                  <a:srgbClr val="DC323E"/>
                </a:solidFill>
              </a:rPr>
              <a:t>. pass./day</a:t>
            </a:r>
            <a:endParaRPr lang="bg-BG" sz="4000" b="1" dirty="0">
              <a:solidFill>
                <a:srgbClr val="DC323E"/>
              </a:solidFill>
            </a:endParaRPr>
          </a:p>
          <a:p>
            <a:pPr marL="0" indent="0">
              <a:buFontTx/>
              <a:buChar char="-"/>
              <a:defRPr/>
            </a:pPr>
            <a:r>
              <a:rPr lang="en-US" sz="4000" b="1" dirty="0">
                <a:solidFill>
                  <a:srgbClr val="0033CC"/>
                </a:solidFill>
              </a:rPr>
              <a:t> Prognosticated number of passengers from</a:t>
            </a:r>
            <a:r>
              <a:rPr lang="bg-BG" sz="4000" b="1" dirty="0">
                <a:solidFill>
                  <a:srgbClr val="0033CC"/>
                </a:solidFill>
              </a:rPr>
              <a:t> </a:t>
            </a:r>
            <a:r>
              <a:rPr lang="en-US" sz="4000" b="1" dirty="0">
                <a:solidFill>
                  <a:srgbClr val="0033CC"/>
                </a:solidFill>
              </a:rPr>
              <a:t>Stage</a:t>
            </a:r>
            <a:r>
              <a:rPr lang="bg-BG" sz="4000" b="1" dirty="0">
                <a:solidFill>
                  <a:srgbClr val="0033CC"/>
                </a:solidFill>
              </a:rPr>
              <a:t> 1 </a:t>
            </a:r>
            <a:r>
              <a:rPr lang="en-US" sz="4000" b="1" dirty="0">
                <a:solidFill>
                  <a:srgbClr val="0033CC"/>
                </a:solidFill>
              </a:rPr>
              <a:t>and</a:t>
            </a:r>
            <a:r>
              <a:rPr lang="bg-BG" sz="4000" b="1" dirty="0">
                <a:solidFill>
                  <a:srgbClr val="0033CC"/>
                </a:solidFill>
              </a:rPr>
              <a:t> </a:t>
            </a:r>
            <a:r>
              <a:rPr lang="en-US" sz="4000" b="1" dirty="0">
                <a:solidFill>
                  <a:srgbClr val="0033CC"/>
                </a:solidFill>
              </a:rPr>
              <a:t>Stage</a:t>
            </a:r>
            <a:r>
              <a:rPr lang="bg-BG" sz="4000" b="1" dirty="0">
                <a:solidFill>
                  <a:srgbClr val="0033CC"/>
                </a:solidFill>
              </a:rPr>
              <a:t> 2 </a:t>
            </a:r>
            <a:r>
              <a:rPr lang="en-US" sz="4000" b="1" dirty="0">
                <a:solidFill>
                  <a:srgbClr val="0033CC"/>
                </a:solidFill>
              </a:rPr>
              <a:t>of Line</a:t>
            </a:r>
            <a:r>
              <a:rPr lang="bg-BG" sz="4000" b="1" dirty="0">
                <a:solidFill>
                  <a:srgbClr val="0033CC"/>
                </a:solidFill>
              </a:rPr>
              <a:t> 3 </a:t>
            </a:r>
            <a:r>
              <a:rPr lang="en-US" sz="4000" b="1" dirty="0">
                <a:solidFill>
                  <a:srgbClr val="0033CC"/>
                </a:solidFill>
              </a:rPr>
              <a:t>	</a:t>
            </a:r>
            <a:r>
              <a:rPr lang="bg-BG" sz="4000" b="1" dirty="0">
                <a:solidFill>
                  <a:srgbClr val="FF0000"/>
                </a:solidFill>
              </a:rPr>
              <a:t>–</a:t>
            </a:r>
            <a:r>
              <a:rPr lang="bg-BG" sz="4000" b="1" dirty="0">
                <a:solidFill>
                  <a:srgbClr val="0033CC"/>
                </a:solidFill>
              </a:rPr>
              <a:t> </a:t>
            </a:r>
            <a:r>
              <a:rPr lang="bg-BG" sz="4000" b="1" dirty="0">
                <a:solidFill>
                  <a:srgbClr val="DC323E"/>
                </a:solidFill>
              </a:rPr>
              <a:t>130 </a:t>
            </a:r>
            <a:r>
              <a:rPr lang="en-US" sz="4000" b="1" dirty="0" err="1">
                <a:solidFill>
                  <a:srgbClr val="DC323E"/>
                </a:solidFill>
              </a:rPr>
              <a:t>th</a:t>
            </a:r>
            <a:r>
              <a:rPr lang="en-US" sz="4000" b="1" dirty="0">
                <a:solidFill>
                  <a:srgbClr val="DC323E"/>
                </a:solidFill>
              </a:rPr>
              <a:t>. pass./day</a:t>
            </a:r>
            <a:endParaRPr lang="bg-BG" sz="4000" b="1" dirty="0">
              <a:solidFill>
                <a:srgbClr val="DC323E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bg-BG" sz="4000" b="1" dirty="0">
                <a:solidFill>
                  <a:srgbClr val="0070C0"/>
                </a:solidFill>
              </a:rPr>
              <a:t>-</a:t>
            </a:r>
            <a:r>
              <a:rPr lang="en-US" sz="4000" b="1" dirty="0">
                <a:solidFill>
                  <a:srgbClr val="0070C0"/>
                </a:solidFill>
              </a:rPr>
              <a:t> Total number carried passengers</a:t>
            </a:r>
            <a:r>
              <a:rPr lang="bg-BG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>
                <a:solidFill>
                  <a:srgbClr val="0070C0"/>
                </a:solidFill>
              </a:rPr>
              <a:t>by metro</a:t>
            </a:r>
            <a:r>
              <a:rPr lang="bg-BG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>
                <a:solidFill>
                  <a:srgbClr val="0070C0"/>
                </a:solidFill>
              </a:rPr>
              <a:t>after the completion </a:t>
            </a:r>
            <a:endParaRPr lang="bg-BG" sz="4000" b="1" dirty="0">
              <a:solidFill>
                <a:srgbClr val="0070C0"/>
              </a:solidFill>
            </a:endParaRPr>
          </a:p>
          <a:p>
            <a:pPr marL="0" indent="0">
              <a:buNone/>
              <a:defRPr/>
            </a:pPr>
            <a:r>
              <a:rPr lang="bg-BG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>
                <a:solidFill>
                  <a:srgbClr val="0070C0"/>
                </a:solidFill>
              </a:rPr>
              <a:t>of the section of Line</a:t>
            </a:r>
            <a:r>
              <a:rPr lang="bg-BG" sz="4000" b="1" dirty="0">
                <a:solidFill>
                  <a:srgbClr val="0070C0"/>
                </a:solidFill>
              </a:rPr>
              <a:t> 2 </a:t>
            </a:r>
            <a:r>
              <a:rPr lang="en-US" sz="4000" b="1" dirty="0">
                <a:solidFill>
                  <a:srgbClr val="0070C0"/>
                </a:solidFill>
              </a:rPr>
              <a:t>and Stages</a:t>
            </a:r>
            <a:r>
              <a:rPr lang="bg-BG" sz="4000" b="1" dirty="0">
                <a:solidFill>
                  <a:srgbClr val="0070C0"/>
                </a:solidFill>
              </a:rPr>
              <a:t> 1,2  </a:t>
            </a:r>
            <a:r>
              <a:rPr lang="en-US" sz="4000" b="1" dirty="0">
                <a:solidFill>
                  <a:srgbClr val="0070C0"/>
                </a:solidFill>
              </a:rPr>
              <a:t>of Line</a:t>
            </a:r>
            <a:r>
              <a:rPr lang="bg-BG" sz="4000" b="1" dirty="0">
                <a:solidFill>
                  <a:srgbClr val="0070C0"/>
                </a:solidFill>
              </a:rPr>
              <a:t> 3 </a:t>
            </a:r>
            <a:r>
              <a:rPr lang="en-US" sz="4000" b="1" dirty="0">
                <a:solidFill>
                  <a:srgbClr val="0070C0"/>
                </a:solidFill>
              </a:rPr>
              <a:t>in</a:t>
            </a:r>
            <a:r>
              <a:rPr lang="bg-BG" sz="4000" b="1" dirty="0">
                <a:solidFill>
                  <a:srgbClr val="0070C0"/>
                </a:solidFill>
              </a:rPr>
              <a:t> 2019                        </a:t>
            </a:r>
            <a:r>
              <a:rPr lang="bg-BG" sz="4000" b="1" dirty="0">
                <a:solidFill>
                  <a:srgbClr val="DC323E"/>
                </a:solidFill>
              </a:rPr>
              <a:t> </a:t>
            </a:r>
            <a:r>
              <a:rPr lang="en-US" sz="4000" b="1" dirty="0">
                <a:solidFill>
                  <a:srgbClr val="DC323E"/>
                </a:solidFill>
              </a:rPr>
              <a:t>	</a:t>
            </a:r>
            <a:r>
              <a:rPr lang="bg-BG" sz="4000" b="1" dirty="0">
                <a:solidFill>
                  <a:srgbClr val="DC323E"/>
                </a:solidFill>
              </a:rPr>
              <a:t>–</a:t>
            </a:r>
            <a:r>
              <a:rPr lang="en-US" sz="4000" b="1" dirty="0">
                <a:solidFill>
                  <a:srgbClr val="DC323E"/>
                </a:solidFill>
              </a:rPr>
              <a:t> over</a:t>
            </a:r>
            <a:r>
              <a:rPr lang="bg-BG" sz="4000" b="1" dirty="0">
                <a:solidFill>
                  <a:srgbClr val="DC323E"/>
                </a:solidFill>
              </a:rPr>
              <a:t> 500 </a:t>
            </a:r>
            <a:r>
              <a:rPr lang="en-US" sz="4000" b="1" dirty="0" err="1">
                <a:solidFill>
                  <a:srgbClr val="DC323E"/>
                </a:solidFill>
              </a:rPr>
              <a:t>th</a:t>
            </a:r>
            <a:r>
              <a:rPr lang="en-US" sz="4000" b="1" dirty="0">
                <a:solidFill>
                  <a:srgbClr val="DC323E"/>
                </a:solidFill>
              </a:rPr>
              <a:t>. pass./day</a:t>
            </a:r>
            <a:endParaRPr lang="bg-BG" sz="4000" b="1" dirty="0">
              <a:solidFill>
                <a:srgbClr val="0070C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bg-BG" sz="4000" b="1" dirty="0">
                <a:solidFill>
                  <a:srgbClr val="0070C0"/>
                </a:solidFill>
              </a:rPr>
              <a:t>- </a:t>
            </a:r>
            <a:r>
              <a:rPr lang="en-US" sz="4000" b="1" dirty="0">
                <a:solidFill>
                  <a:srgbClr val="0070C0"/>
                </a:solidFill>
              </a:rPr>
              <a:t>Additional saved time of traveling in the MPT</a:t>
            </a:r>
            <a:r>
              <a:rPr lang="bg-BG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>
                <a:solidFill>
                  <a:srgbClr val="0070C0"/>
                </a:solidFill>
              </a:rPr>
              <a:t>only from Stages</a:t>
            </a:r>
            <a:r>
              <a:rPr lang="bg-BG" sz="4000" b="1" dirty="0">
                <a:solidFill>
                  <a:srgbClr val="0070C0"/>
                </a:solidFill>
              </a:rPr>
              <a:t> 1 </a:t>
            </a:r>
            <a:r>
              <a:rPr lang="en-US" sz="4000" b="1" dirty="0">
                <a:solidFill>
                  <a:srgbClr val="0070C0"/>
                </a:solidFill>
              </a:rPr>
              <a:t>and</a:t>
            </a:r>
            <a:r>
              <a:rPr lang="bg-BG" sz="4000" b="1" dirty="0">
                <a:solidFill>
                  <a:srgbClr val="0070C0"/>
                </a:solidFill>
              </a:rPr>
              <a:t> 2 </a:t>
            </a:r>
            <a:r>
              <a:rPr lang="en-US" sz="4000" b="1" dirty="0">
                <a:solidFill>
                  <a:srgbClr val="0070C0"/>
                </a:solidFill>
              </a:rPr>
              <a:t>of L3</a:t>
            </a:r>
            <a:r>
              <a:rPr lang="bg-BG" sz="4000" b="1" dirty="0">
                <a:solidFill>
                  <a:srgbClr val="DC323E"/>
                </a:solidFill>
              </a:rPr>
              <a:t> – 45 </a:t>
            </a:r>
            <a:r>
              <a:rPr lang="en-US" sz="4000" b="1" dirty="0" err="1">
                <a:solidFill>
                  <a:srgbClr val="DC323E"/>
                </a:solidFill>
              </a:rPr>
              <a:t>th</a:t>
            </a:r>
            <a:r>
              <a:rPr lang="en-US" sz="4000" b="1" dirty="0">
                <a:solidFill>
                  <a:srgbClr val="DC323E"/>
                </a:solidFill>
              </a:rPr>
              <a:t>. hrs daily</a:t>
            </a:r>
            <a:endParaRPr lang="bg-BG" sz="4000" b="1" dirty="0">
              <a:solidFill>
                <a:srgbClr val="0070C0"/>
              </a:solidFill>
            </a:endParaRPr>
          </a:p>
          <a:p>
            <a:pPr marL="0" indent="0">
              <a:buNone/>
              <a:defRPr/>
            </a:pPr>
            <a:r>
              <a:rPr lang="bg-BG" sz="4000" b="1" dirty="0">
                <a:solidFill>
                  <a:srgbClr val="0070C0"/>
                </a:solidFill>
              </a:rPr>
              <a:t>-</a:t>
            </a:r>
            <a:r>
              <a:rPr lang="en-US" sz="4000" b="1" dirty="0">
                <a:solidFill>
                  <a:srgbClr val="0070C0"/>
                </a:solidFill>
              </a:rPr>
              <a:t> Traffic reduction from Stages</a:t>
            </a:r>
            <a:r>
              <a:rPr lang="bg-BG" sz="4000" b="1" dirty="0">
                <a:solidFill>
                  <a:srgbClr val="0070C0"/>
                </a:solidFill>
              </a:rPr>
              <a:t> 1 </a:t>
            </a:r>
            <a:r>
              <a:rPr lang="en-US" sz="4000" b="1" dirty="0">
                <a:solidFill>
                  <a:srgbClr val="0070C0"/>
                </a:solidFill>
              </a:rPr>
              <a:t>and</a:t>
            </a:r>
            <a:r>
              <a:rPr lang="bg-BG" sz="4000" b="1" dirty="0">
                <a:solidFill>
                  <a:srgbClr val="0070C0"/>
                </a:solidFill>
              </a:rPr>
              <a:t> 2 </a:t>
            </a:r>
            <a:r>
              <a:rPr lang="en-US" sz="4000" b="1" dirty="0">
                <a:solidFill>
                  <a:srgbClr val="0070C0"/>
                </a:solidFill>
              </a:rPr>
              <a:t>of L3				</a:t>
            </a:r>
            <a:r>
              <a:rPr lang="bg-BG" sz="4000" b="1" dirty="0">
                <a:solidFill>
                  <a:srgbClr val="DC323E"/>
                </a:solidFill>
              </a:rPr>
              <a:t>–</a:t>
            </a:r>
            <a:r>
              <a:rPr lang="bg-BG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>
                <a:solidFill>
                  <a:srgbClr val="DC323E"/>
                </a:solidFill>
              </a:rPr>
              <a:t>over</a:t>
            </a:r>
            <a:r>
              <a:rPr lang="bg-BG" sz="4000" b="1" dirty="0">
                <a:solidFill>
                  <a:srgbClr val="DC323E"/>
                </a:solidFill>
              </a:rPr>
              <a:t> 20-25% </a:t>
            </a:r>
            <a:r>
              <a:rPr lang="en-US" sz="4000" b="1" dirty="0">
                <a:solidFill>
                  <a:srgbClr val="DC323E"/>
                </a:solidFill>
              </a:rPr>
              <a:t>along the 							   route of the line</a:t>
            </a:r>
            <a:endParaRPr lang="bg-BG" sz="4000" b="1" dirty="0">
              <a:solidFill>
                <a:srgbClr val="0070C0"/>
              </a:solidFill>
            </a:endParaRPr>
          </a:p>
          <a:p>
            <a:pPr marL="0" indent="0">
              <a:buNone/>
              <a:defRPr/>
            </a:pPr>
            <a:r>
              <a:rPr lang="bg-BG" sz="4000" b="1" dirty="0">
                <a:solidFill>
                  <a:srgbClr val="0070C0"/>
                </a:solidFill>
              </a:rPr>
              <a:t>-</a:t>
            </a:r>
            <a:r>
              <a:rPr lang="en-US" sz="4000" b="1" dirty="0">
                <a:solidFill>
                  <a:srgbClr val="0070C0"/>
                </a:solidFill>
              </a:rPr>
              <a:t> Reduction of greenhouse gasses </a:t>
            </a:r>
            <a:r>
              <a:rPr lang="bg-BG" sz="4000" b="1" dirty="0">
                <a:solidFill>
                  <a:srgbClr val="0070C0"/>
                </a:solidFill>
              </a:rPr>
              <a:t>/</a:t>
            </a:r>
            <a:r>
              <a:rPr lang="en-US" sz="4000" b="1" dirty="0">
                <a:solidFill>
                  <a:srgbClr val="0070C0"/>
                </a:solidFill>
              </a:rPr>
              <a:t>only from Stages</a:t>
            </a:r>
            <a:r>
              <a:rPr lang="bg-BG" sz="4000" b="1" dirty="0">
                <a:solidFill>
                  <a:srgbClr val="0070C0"/>
                </a:solidFill>
              </a:rPr>
              <a:t> 1 </a:t>
            </a:r>
            <a:r>
              <a:rPr lang="en-US" sz="4000" b="1" dirty="0">
                <a:solidFill>
                  <a:srgbClr val="0070C0"/>
                </a:solidFill>
              </a:rPr>
              <a:t>and</a:t>
            </a:r>
            <a:r>
              <a:rPr lang="bg-BG" sz="4000" b="1" dirty="0">
                <a:solidFill>
                  <a:srgbClr val="0070C0"/>
                </a:solidFill>
              </a:rPr>
              <a:t> 2 </a:t>
            </a:r>
            <a:r>
              <a:rPr lang="en-US" sz="4000" b="1" dirty="0">
                <a:solidFill>
                  <a:srgbClr val="0070C0"/>
                </a:solidFill>
              </a:rPr>
              <a:t>of L3</a:t>
            </a:r>
            <a:r>
              <a:rPr lang="bg-BG" sz="4000" b="1" dirty="0">
                <a:solidFill>
                  <a:srgbClr val="0070C0"/>
                </a:solidFill>
              </a:rPr>
              <a:t>/</a:t>
            </a:r>
            <a:r>
              <a:rPr lang="en-US" sz="4000" b="1" dirty="0">
                <a:solidFill>
                  <a:srgbClr val="0070C0"/>
                </a:solidFill>
              </a:rPr>
              <a:t>	</a:t>
            </a:r>
            <a:r>
              <a:rPr lang="bg-BG" sz="4000" b="1" dirty="0">
                <a:solidFill>
                  <a:srgbClr val="DC323E"/>
                </a:solidFill>
              </a:rPr>
              <a:t>–</a:t>
            </a:r>
            <a:r>
              <a:rPr lang="bg-BG" sz="4000" b="1" dirty="0">
                <a:solidFill>
                  <a:srgbClr val="0070C0"/>
                </a:solidFill>
              </a:rPr>
              <a:t> </a:t>
            </a:r>
            <a:r>
              <a:rPr lang="bg-BG" sz="4000" b="1" dirty="0">
                <a:solidFill>
                  <a:srgbClr val="DC323E"/>
                </a:solidFill>
              </a:rPr>
              <a:t>34 </a:t>
            </a:r>
            <a:r>
              <a:rPr lang="en-US" sz="4000" b="1" dirty="0" err="1">
                <a:solidFill>
                  <a:srgbClr val="DC323E"/>
                </a:solidFill>
              </a:rPr>
              <a:t>th</a:t>
            </a:r>
            <a:r>
              <a:rPr lang="en-US" sz="4000" b="1" dirty="0">
                <a:solidFill>
                  <a:srgbClr val="DC323E"/>
                </a:solidFill>
              </a:rPr>
              <a:t>. tones annually</a:t>
            </a:r>
            <a:r>
              <a:rPr lang="bg-BG" sz="4000" b="1" dirty="0">
                <a:solidFill>
                  <a:srgbClr val="DC323E"/>
                </a:solidFill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bg-BG" sz="4000" b="1" dirty="0">
                <a:solidFill>
                  <a:srgbClr val="0070C0"/>
                </a:solidFill>
              </a:rPr>
              <a:t>-</a:t>
            </a:r>
            <a:r>
              <a:rPr lang="en-US" sz="4000" b="1" dirty="0">
                <a:solidFill>
                  <a:srgbClr val="0070C0"/>
                </a:solidFill>
              </a:rPr>
              <a:t> Total share of the metro in the public transport system after the completion</a:t>
            </a:r>
            <a:endParaRPr lang="bg-BG" sz="4000" b="1" dirty="0">
              <a:solidFill>
                <a:srgbClr val="0070C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4000" b="1" dirty="0">
                <a:solidFill>
                  <a:srgbClr val="0070C0"/>
                </a:solidFill>
              </a:rPr>
              <a:t>of the projects  in OPTTI</a:t>
            </a:r>
            <a:r>
              <a:rPr lang="bg-BG" sz="4000" b="1" dirty="0">
                <a:solidFill>
                  <a:srgbClr val="0070C0"/>
                </a:solidFill>
              </a:rPr>
              <a:t> 2014-2020 –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</a:rPr>
              <a:t>section</a:t>
            </a:r>
            <a:r>
              <a:rPr lang="bg-BG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</a:rPr>
              <a:t>MS</a:t>
            </a:r>
            <a:r>
              <a:rPr lang="bg-BG" sz="4000" b="1" dirty="0">
                <a:solidFill>
                  <a:srgbClr val="FF0000"/>
                </a:solidFill>
              </a:rPr>
              <a:t> 11-М</a:t>
            </a:r>
            <a:r>
              <a:rPr lang="en-US" sz="4000" b="1" dirty="0">
                <a:solidFill>
                  <a:srgbClr val="FF0000"/>
                </a:solidFill>
              </a:rPr>
              <a:t>S</a:t>
            </a:r>
            <a:r>
              <a:rPr lang="bg-BG" sz="4000" b="1" dirty="0">
                <a:solidFill>
                  <a:srgbClr val="FF0000"/>
                </a:solidFill>
              </a:rPr>
              <a:t>1</a:t>
            </a:r>
            <a:r>
              <a:rPr lang="en-US" sz="4000" b="1" dirty="0">
                <a:solidFill>
                  <a:srgbClr val="FF0000"/>
                </a:solidFill>
              </a:rPr>
              <a:t>2</a:t>
            </a:r>
            <a:r>
              <a:rPr lang="bg-BG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</a:rPr>
              <a:t>of</a:t>
            </a:r>
            <a:r>
              <a:rPr lang="bg-BG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</a:rPr>
              <a:t>L</a:t>
            </a:r>
            <a:r>
              <a:rPr lang="bg-BG" sz="4000" b="1" dirty="0">
                <a:solidFill>
                  <a:srgbClr val="FF0000"/>
                </a:solidFill>
              </a:rPr>
              <a:t>2 </a:t>
            </a:r>
            <a:r>
              <a:rPr lang="en-US" sz="4000" b="1" dirty="0">
                <a:solidFill>
                  <a:srgbClr val="FF0000"/>
                </a:solidFill>
              </a:rPr>
              <a:t>and Stages </a:t>
            </a:r>
            <a:r>
              <a:rPr lang="bg-BG" sz="4000" b="1" dirty="0">
                <a:solidFill>
                  <a:srgbClr val="FF0000"/>
                </a:solidFill>
              </a:rPr>
              <a:t>1 </a:t>
            </a:r>
            <a:r>
              <a:rPr lang="en-US" sz="4000" b="1" dirty="0">
                <a:solidFill>
                  <a:srgbClr val="FF0000"/>
                </a:solidFill>
              </a:rPr>
              <a:t>and </a:t>
            </a:r>
            <a:r>
              <a:rPr lang="bg-BG" sz="4000" b="1" dirty="0">
                <a:solidFill>
                  <a:srgbClr val="FF0000"/>
                </a:solidFill>
              </a:rPr>
              <a:t>2 </a:t>
            </a:r>
            <a:r>
              <a:rPr lang="en-US" sz="4000" b="1" dirty="0">
                <a:solidFill>
                  <a:srgbClr val="FF0000"/>
                </a:solidFill>
              </a:rPr>
              <a:t>of L</a:t>
            </a:r>
            <a:r>
              <a:rPr lang="bg-BG" sz="4000" b="1" dirty="0">
                <a:solidFill>
                  <a:srgbClr val="FF0000"/>
                </a:solidFill>
              </a:rPr>
              <a:t> 3  - </a:t>
            </a:r>
            <a:r>
              <a:rPr lang="en-US" sz="4000" b="1" dirty="0">
                <a:solidFill>
                  <a:srgbClr val="FF0000"/>
                </a:solidFill>
              </a:rPr>
              <a:t>over</a:t>
            </a:r>
            <a:r>
              <a:rPr lang="bg-BG" sz="4000" b="1" dirty="0">
                <a:solidFill>
                  <a:srgbClr val="FF0000"/>
                </a:solidFill>
              </a:rPr>
              <a:t> 45%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bg-BG" sz="21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765175"/>
            <a:ext cx="8229600" cy="792163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br>
              <a:rPr lang="bg-BG" sz="4000" b="1" dirty="0">
                <a:solidFill>
                  <a:srgbClr val="00B050"/>
                </a:solidFill>
              </a:rPr>
            </a:br>
            <a:br>
              <a:rPr lang="bg-BG" sz="5400" b="1" dirty="0">
                <a:solidFill>
                  <a:srgbClr val="00B050"/>
                </a:solidFill>
              </a:rPr>
            </a:br>
            <a:r>
              <a:rPr lang="en-US" sz="3100" b="1" dirty="0">
                <a:solidFill>
                  <a:srgbClr val="00B050"/>
                </a:solidFill>
              </a:rPr>
              <a:t>Metropoliten JSC</a:t>
            </a:r>
            <a:r>
              <a:rPr lang="bg-BG" sz="3100" b="1" dirty="0">
                <a:solidFill>
                  <a:srgbClr val="00B050"/>
                </a:solidFill>
              </a:rPr>
              <a:t> 28-29 </a:t>
            </a:r>
            <a:r>
              <a:rPr lang="en-US" sz="3100" b="1" dirty="0">
                <a:solidFill>
                  <a:srgbClr val="00B050"/>
                </a:solidFill>
              </a:rPr>
              <a:t>November</a:t>
            </a:r>
            <a:r>
              <a:rPr lang="bg-BG" sz="3100" b="1" dirty="0">
                <a:solidFill>
                  <a:srgbClr val="00B050"/>
                </a:solidFill>
              </a:rPr>
              <a:t> 2016</a:t>
            </a:r>
            <a:br>
              <a:rPr lang="bg-BG" sz="1800" b="1" dirty="0">
                <a:solidFill>
                  <a:srgbClr val="00B050"/>
                </a:solidFill>
              </a:rPr>
            </a:br>
            <a:r>
              <a:rPr lang="en-US" sz="3100" b="1" dirty="0">
                <a:solidFill>
                  <a:srgbClr val="00B050"/>
                </a:solidFill>
              </a:rPr>
              <a:t>Prof. PhD</a:t>
            </a:r>
            <a:r>
              <a:rPr lang="bg-BG" sz="3100" b="1" dirty="0">
                <a:solidFill>
                  <a:srgbClr val="00B050"/>
                </a:solidFill>
              </a:rPr>
              <a:t>, </a:t>
            </a:r>
            <a:r>
              <a:rPr lang="en-US" sz="3100" b="1" dirty="0">
                <a:solidFill>
                  <a:srgbClr val="00B050"/>
                </a:solidFill>
              </a:rPr>
              <a:t>eng</a:t>
            </a:r>
            <a:r>
              <a:rPr lang="bg-BG" sz="3100" b="1" dirty="0">
                <a:solidFill>
                  <a:srgbClr val="00B050"/>
                </a:solidFill>
              </a:rPr>
              <a:t>. </a:t>
            </a:r>
            <a:r>
              <a:rPr lang="en-US" sz="3100" b="1" dirty="0" err="1">
                <a:solidFill>
                  <a:srgbClr val="00B050"/>
                </a:solidFill>
              </a:rPr>
              <a:t>Stoyan</a:t>
            </a:r>
            <a:r>
              <a:rPr lang="en-US" sz="3100" b="1" dirty="0">
                <a:solidFill>
                  <a:srgbClr val="00B050"/>
                </a:solidFill>
              </a:rPr>
              <a:t> </a:t>
            </a:r>
            <a:r>
              <a:rPr lang="en-US" sz="3100" b="1" dirty="0" err="1">
                <a:solidFill>
                  <a:srgbClr val="00B050"/>
                </a:solidFill>
              </a:rPr>
              <a:t>Bratoev</a:t>
            </a:r>
            <a:br>
              <a:rPr lang="en-US" sz="3100" b="1" dirty="0">
                <a:solidFill>
                  <a:srgbClr val="00B050"/>
                </a:solidFill>
              </a:rPr>
            </a:br>
            <a:r>
              <a:rPr lang="en-US" sz="3100" b="1" dirty="0">
                <a:solidFill>
                  <a:srgbClr val="00B050"/>
                </a:solidFill>
              </a:rPr>
              <a:t>PhD</a:t>
            </a:r>
            <a:r>
              <a:rPr lang="bg-BG" sz="3100" b="1" dirty="0">
                <a:solidFill>
                  <a:srgbClr val="00B050"/>
                </a:solidFill>
              </a:rPr>
              <a:t>, </a:t>
            </a:r>
            <a:r>
              <a:rPr lang="en-US" sz="3100" b="1" dirty="0" err="1">
                <a:solidFill>
                  <a:srgbClr val="00B050"/>
                </a:solidFill>
              </a:rPr>
              <a:t>eng</a:t>
            </a:r>
            <a:r>
              <a:rPr lang="bg-BG" sz="3100" b="1" dirty="0">
                <a:solidFill>
                  <a:srgbClr val="00B050"/>
                </a:solidFill>
              </a:rPr>
              <a:t>. </a:t>
            </a:r>
            <a:r>
              <a:rPr lang="en-US" sz="3100" b="1" dirty="0">
                <a:solidFill>
                  <a:srgbClr val="00B050"/>
                </a:solidFill>
              </a:rPr>
              <a:t>Angel </a:t>
            </a:r>
            <a:r>
              <a:rPr lang="en-US" sz="3100" b="1" dirty="0" err="1">
                <a:solidFill>
                  <a:srgbClr val="00B050"/>
                </a:solidFill>
              </a:rPr>
              <a:t>Dzhorgov</a:t>
            </a:r>
            <a:endParaRPr lang="en-US" sz="3100" dirty="0"/>
          </a:p>
        </p:txBody>
      </p:sp>
      <p:pic>
        <p:nvPicPr>
          <p:cNvPr id="5734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0"/>
            <a:ext cx="8208912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330200"/>
            <a:ext cx="44132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038" y="293688"/>
            <a:ext cx="4762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2" descr="C:\Users\Metropolitan\Desktop\Снимки и табла-разни\Станции Летище- Младост\Ms_Sofia Airport\DSC_6068-HDRE1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84213" y="2417730"/>
            <a:ext cx="7488187" cy="444027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76250"/>
            <a:ext cx="8784976" cy="1295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g-BG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1. </a:t>
            </a:r>
            <a:r>
              <a:rPr lang="en-US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Extension of Line </a:t>
            </a:r>
            <a:r>
              <a:rPr lang="bg-BG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2: </a:t>
            </a:r>
            <a:r>
              <a:rPr lang="en-US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Section</a:t>
            </a:r>
            <a:r>
              <a:rPr lang="bg-BG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“</a:t>
            </a:r>
            <a:r>
              <a:rPr lang="en-US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MS J. </a:t>
            </a:r>
            <a:r>
              <a:rPr lang="en-US" altLang="bg-BG" sz="24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Bourchier</a:t>
            </a:r>
            <a:r>
              <a:rPr lang="en-US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bg-BG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(</a:t>
            </a:r>
            <a:r>
              <a:rPr lang="en-US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MS</a:t>
            </a:r>
            <a:r>
              <a:rPr lang="bg-BG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ІІ-11)</a:t>
            </a:r>
            <a:r>
              <a:rPr lang="en-US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bg-BG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–</a:t>
            </a:r>
            <a:r>
              <a:rPr lang="en-US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br>
              <a:rPr lang="en-US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en-US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MS</a:t>
            </a:r>
            <a:r>
              <a:rPr lang="bg-BG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altLang="bg-BG" sz="24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Vitosha</a:t>
            </a:r>
            <a:r>
              <a:rPr lang="en-US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bg-BG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(</a:t>
            </a:r>
            <a:r>
              <a:rPr lang="en-US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MS</a:t>
            </a:r>
            <a:r>
              <a:rPr lang="bg-BG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ІІ-12)” </a:t>
            </a:r>
            <a:r>
              <a:rPr lang="en-US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and equipment for changing the traffic direction after MS</a:t>
            </a:r>
            <a:r>
              <a:rPr lang="bg-BG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“</a:t>
            </a:r>
            <a:r>
              <a:rPr lang="en-US" altLang="bg-BG" sz="24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Vitosha</a:t>
            </a:r>
            <a:r>
              <a:rPr lang="bg-BG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”</a:t>
            </a:r>
            <a:r>
              <a:rPr lang="en-US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bg-BG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/</a:t>
            </a:r>
            <a:r>
              <a:rPr lang="en-US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2014-2016</a:t>
            </a:r>
            <a:r>
              <a:rPr lang="bg-BG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/</a:t>
            </a:r>
            <a:br>
              <a:rPr lang="bg-BG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endParaRPr lang="bg-BG" altLang="bg-BG" sz="24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0" y="2133600"/>
            <a:ext cx="9144000" cy="4724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dirty="0"/>
              <a:t> 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-</a:t>
            </a:r>
            <a:r>
              <a:rPr lang="bg-BG" altLang="bg-BG" dirty="0">
                <a:latin typeface="Arial" charset="0"/>
                <a:cs typeface="Arial" charset="0"/>
              </a:rPr>
              <a:t> 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Length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– 1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.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3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km - underground</a:t>
            </a:r>
            <a:endParaRPr lang="bg-BG" altLang="bg-BG" sz="20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-  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Number of stations 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- 1 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underground</a:t>
            </a:r>
            <a:endParaRPr lang="bg-BG" altLang="bg-BG" sz="20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- 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Scope of construction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- 950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m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underground according to NATM</a:t>
            </a:r>
            <a:endParaRPr lang="bg-BG" altLang="bg-BG" sz="20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   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metro station and underpass facilities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– 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cut-and-cover method in a reinforced ditch and the adjacent engineering infrastructure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-  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Achieved tender price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– 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EUR 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21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.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6 </a:t>
            </a:r>
            <a:r>
              <a:rPr lang="en-US" altLang="bg-BG" sz="2000" b="1" dirty="0" err="1">
                <a:solidFill>
                  <a:srgbClr val="0033CC"/>
                </a:solidFill>
                <a:latin typeface="Arial" charset="0"/>
                <a:cs typeface="Arial" charset="0"/>
              </a:rPr>
              <a:t>mln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.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/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EUR 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17 </a:t>
            </a:r>
            <a:r>
              <a:rPr lang="en-US" altLang="bg-BG" sz="2000" b="1" dirty="0" err="1">
                <a:solidFill>
                  <a:srgbClr val="0033CC"/>
                </a:solidFill>
                <a:latin typeface="Arial" charset="0"/>
                <a:cs typeface="Arial" charset="0"/>
              </a:rPr>
              <a:t>mln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/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km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/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    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Phase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1 – 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under OPT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2007-2013; 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Phase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2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– 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under OPTTI 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2014-2020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.</a:t>
            </a:r>
            <a:endParaRPr lang="bg-BG" altLang="bg-BG" sz="20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-  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Construction duration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- 22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months starting on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08.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2014.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   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Completed 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- 06.2016. 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Put into operation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– 07.2016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-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  Contractors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: 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Tunnel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– </a:t>
            </a:r>
            <a:r>
              <a:rPr lang="en-US" altLang="bg-BG" sz="2000" b="1" dirty="0" err="1">
                <a:solidFill>
                  <a:srgbClr val="0033CC"/>
                </a:solidFill>
                <a:latin typeface="Arial" charset="0"/>
                <a:cs typeface="Arial" charset="0"/>
              </a:rPr>
              <a:t>Stanilov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Ltd.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; 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Metro station 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– 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G.P. Group Ltd.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-  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Beneficiary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- 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SM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– 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Metropoliten JSC</a:t>
            </a:r>
            <a:endParaRPr lang="bg-BG" altLang="bg-BG" sz="20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>
                <a:solidFill>
                  <a:srgbClr val="0033CC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>
                <a:solidFill>
                  <a:srgbClr val="0033CC"/>
                </a:solidFill>
              </a:rPr>
              <a:t>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6" descr="изг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825" y="0"/>
            <a:ext cx="4067175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10"/>
          <p:cNvSpPr txBox="1">
            <a:spLocks noChangeArrowheads="1"/>
          </p:cNvSpPr>
          <p:nvPr/>
        </p:nvSpPr>
        <p:spPr bwMode="auto">
          <a:xfrm>
            <a:off x="179513" y="765175"/>
            <a:ext cx="7128792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DF2F40"/>
                </a:solidFill>
              </a:rPr>
              <a:t>Technology phases of the construction of the </a:t>
            </a:r>
          </a:p>
          <a:p>
            <a:r>
              <a:rPr lang="en-US" sz="2000" b="1" dirty="0">
                <a:solidFill>
                  <a:srgbClr val="DF2F40"/>
                </a:solidFill>
              </a:rPr>
              <a:t>Tunnel under </a:t>
            </a:r>
            <a:r>
              <a:rPr lang="en-US" sz="2000" b="1" dirty="0" err="1">
                <a:solidFill>
                  <a:srgbClr val="DF2F40"/>
                </a:solidFill>
              </a:rPr>
              <a:t>Cherni</a:t>
            </a:r>
            <a:r>
              <a:rPr lang="en-US" sz="2000" b="1" dirty="0">
                <a:solidFill>
                  <a:srgbClr val="DF2F40"/>
                </a:solidFill>
              </a:rPr>
              <a:t> </a:t>
            </a:r>
            <a:r>
              <a:rPr lang="en-US" sz="2000" b="1" dirty="0" err="1">
                <a:solidFill>
                  <a:srgbClr val="DF2F40"/>
                </a:solidFill>
              </a:rPr>
              <a:t>Vrah</a:t>
            </a:r>
            <a:r>
              <a:rPr lang="en-US" sz="2000" b="1" dirty="0">
                <a:solidFill>
                  <a:srgbClr val="DF2F40"/>
                </a:solidFill>
              </a:rPr>
              <a:t> blvd. under NATM</a:t>
            </a:r>
            <a:endParaRPr lang="bg-BG" sz="2000" b="1" dirty="0">
              <a:solidFill>
                <a:srgbClr val="DF2F40"/>
              </a:solidFill>
            </a:endParaRPr>
          </a:p>
          <a:p>
            <a:r>
              <a:rPr lang="bg-BG" sz="2000" b="1" dirty="0">
                <a:solidFill>
                  <a:srgbClr val="DF2F40"/>
                </a:solidFill>
              </a:rPr>
              <a:t>  - </a:t>
            </a:r>
            <a:r>
              <a:rPr lang="en-US" sz="2000" b="1" dirty="0">
                <a:solidFill>
                  <a:srgbClr val="DF2F40"/>
                </a:solidFill>
              </a:rPr>
              <a:t>Execution of excavation works of the </a:t>
            </a:r>
            <a:endParaRPr lang="bg-BG" sz="2000" b="1" dirty="0">
              <a:solidFill>
                <a:srgbClr val="DF2F40"/>
              </a:solidFill>
            </a:endParaRPr>
          </a:p>
          <a:p>
            <a:r>
              <a:rPr lang="bg-BG" sz="2000" b="1" dirty="0">
                <a:solidFill>
                  <a:srgbClr val="DF2F40"/>
                </a:solidFill>
              </a:rPr>
              <a:t>    </a:t>
            </a:r>
            <a:r>
              <a:rPr lang="en-US" sz="2000" b="1" dirty="0">
                <a:solidFill>
                  <a:srgbClr val="DF2F40"/>
                </a:solidFill>
              </a:rPr>
              <a:t>calotte and the structure of the arch</a:t>
            </a:r>
            <a:endParaRPr lang="bg-BG" sz="2000" b="1" dirty="0">
              <a:solidFill>
                <a:srgbClr val="DF2F40"/>
              </a:solidFill>
            </a:endParaRPr>
          </a:p>
          <a:p>
            <a:r>
              <a:rPr lang="bg-BG" sz="2000" b="1" dirty="0">
                <a:solidFill>
                  <a:srgbClr val="DF2F40"/>
                </a:solidFill>
              </a:rPr>
              <a:t>  - </a:t>
            </a:r>
            <a:r>
              <a:rPr lang="en-US" sz="2000" b="1" dirty="0">
                <a:solidFill>
                  <a:srgbClr val="DF2F40"/>
                </a:solidFill>
              </a:rPr>
              <a:t>Execution of the works related to</a:t>
            </a:r>
          </a:p>
          <a:p>
            <a:r>
              <a:rPr lang="en-US" sz="2000" b="1" dirty="0">
                <a:solidFill>
                  <a:srgbClr val="DF2F40"/>
                </a:solidFill>
              </a:rPr>
              <a:t>   </a:t>
            </a:r>
            <a:r>
              <a:rPr lang="bg-BG" sz="2000" b="1" dirty="0">
                <a:solidFill>
                  <a:srgbClr val="DF2F40"/>
                </a:solidFill>
              </a:rPr>
              <a:t> </a:t>
            </a:r>
            <a:r>
              <a:rPr lang="en-US" sz="2000" b="1" dirty="0">
                <a:solidFill>
                  <a:srgbClr val="DF2F40"/>
                </a:solidFill>
              </a:rPr>
              <a:t>excavation of the bench and construction</a:t>
            </a:r>
            <a:r>
              <a:rPr lang="bg-BG" sz="2000" b="1" dirty="0">
                <a:solidFill>
                  <a:srgbClr val="DF2F40"/>
                </a:solidFill>
              </a:rPr>
              <a:t> </a:t>
            </a:r>
          </a:p>
          <a:p>
            <a:r>
              <a:rPr lang="bg-BG" sz="2000" b="1" dirty="0">
                <a:solidFill>
                  <a:srgbClr val="DF2F40"/>
                </a:solidFill>
              </a:rPr>
              <a:t>    </a:t>
            </a:r>
            <a:r>
              <a:rPr lang="en-US" sz="2000" b="1" dirty="0">
                <a:solidFill>
                  <a:srgbClr val="DF2F40"/>
                </a:solidFill>
              </a:rPr>
              <a:t>of the invert</a:t>
            </a:r>
            <a:endParaRPr lang="bg-BG" sz="2000" b="1" dirty="0">
              <a:solidFill>
                <a:srgbClr val="DF2F40"/>
              </a:solidFill>
            </a:endParaRPr>
          </a:p>
          <a:p>
            <a:r>
              <a:rPr lang="bg-BG" sz="2000" b="1" dirty="0">
                <a:solidFill>
                  <a:srgbClr val="DF2F40"/>
                </a:solidFill>
              </a:rPr>
              <a:t>  - </a:t>
            </a:r>
            <a:r>
              <a:rPr lang="en-US" sz="2000" b="1" dirty="0">
                <a:solidFill>
                  <a:srgbClr val="DF2F40"/>
                </a:solidFill>
              </a:rPr>
              <a:t>Execution of the internal lining of the </a:t>
            </a:r>
          </a:p>
          <a:p>
            <a:r>
              <a:rPr lang="en-US" sz="2000" b="1" dirty="0">
                <a:solidFill>
                  <a:srgbClr val="DF2F40"/>
                </a:solidFill>
              </a:rPr>
              <a:t>    double-layered structure</a:t>
            </a:r>
            <a:endParaRPr lang="bg-BG" sz="2000" b="1" dirty="0">
              <a:solidFill>
                <a:srgbClr val="DF2F40"/>
              </a:solidFill>
            </a:endParaRPr>
          </a:p>
          <a:p>
            <a:endParaRPr lang="bg-BG" sz="2000" b="1" dirty="0">
              <a:solidFill>
                <a:srgbClr val="DF2F40"/>
              </a:solidFill>
            </a:endParaRPr>
          </a:p>
        </p:txBody>
      </p:sp>
      <p:pic>
        <p:nvPicPr>
          <p:cNvPr id="21510" name="Picture 4" descr="IMG_95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5002"/>
            <a:ext cx="4716016" cy="3142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3" name="Picture 1" descr="C:\Users\Metropolitan\Documents\За печатница 30.05.12\Раздел 4-3\Раздел 4-3-кн-сн\87-4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3731" y="3717032"/>
            <a:ext cx="4187957" cy="3140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  <a:defRPr/>
            </a:pPr>
            <a:endParaRPr lang="en-US" dirty="0"/>
          </a:p>
        </p:txBody>
      </p:sp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251520" y="764704"/>
            <a:ext cx="11779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g-BG" sz="1200" b="1" dirty="0">
                <a:solidFill>
                  <a:srgbClr val="0070C0"/>
                </a:solidFill>
              </a:rPr>
              <a:t>Ул.Сребърна</a:t>
            </a:r>
            <a:endParaRPr lang="en-US" sz="1200" b="1" dirty="0">
              <a:solidFill>
                <a:srgbClr val="0070C0"/>
              </a:solidFill>
            </a:endParaRPr>
          </a:p>
        </p:txBody>
      </p:sp>
      <p:sp>
        <p:nvSpPr>
          <p:cNvPr id="18439" name="TextBox 7"/>
          <p:cNvSpPr txBox="1">
            <a:spLocks noChangeArrowheads="1"/>
          </p:cNvSpPr>
          <p:nvPr/>
        </p:nvSpPr>
        <p:spPr bwMode="auto">
          <a:xfrm>
            <a:off x="4067944" y="692696"/>
            <a:ext cx="1482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g-BG" sz="1200" b="1" dirty="0">
                <a:solidFill>
                  <a:srgbClr val="0070C0"/>
                </a:solidFill>
              </a:rPr>
              <a:t>Бул.Т.Каблешков</a:t>
            </a:r>
            <a:endParaRPr lang="en-US" sz="1200" b="1" dirty="0">
              <a:solidFill>
                <a:srgbClr val="0070C0"/>
              </a:solidFill>
            </a:endParaRPr>
          </a:p>
        </p:txBody>
      </p:sp>
      <p:pic>
        <p:nvPicPr>
          <p:cNvPr id="18441" name="Picture 3" descr="F:\МС Витоша 07.07.2016\image-0.02.01.7f704a4b3a2a4836aad2c02682ea1d0bd1f9930812d49b6a711e2a82399d4738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89040"/>
            <a:ext cx="4788024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:\Users\Metropolitan\Desktop\Арх.МС 12-2 Сребърна\МС Витоша 07.07.2016\image-0.02.01.1c17297af2c57e89c60da873e7cc43e612ba911ea3ec411fee79a5ab9eddd8d5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789040"/>
            <a:ext cx="4139952" cy="3068960"/>
          </a:xfrm>
          <a:prstGeom prst="rect">
            <a:avLst/>
          </a:prstGeom>
          <a:noFill/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8680"/>
            <a:ext cx="4895528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C:\Users\Metropolitan\Desktop\Арх.МС 12-2 Сребърна\MS 12-II\WP_20160427_08_39_19_P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548680"/>
            <a:ext cx="4211960" cy="2387951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431032" y="2998693"/>
            <a:ext cx="8245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MS</a:t>
            </a:r>
            <a:r>
              <a:rPr lang="bg-BG" b="1" dirty="0">
                <a:solidFill>
                  <a:srgbClr val="C00000"/>
                </a:solidFill>
              </a:rPr>
              <a:t> 12-2 /</a:t>
            </a:r>
            <a:r>
              <a:rPr lang="en-US" b="1" dirty="0" err="1">
                <a:solidFill>
                  <a:srgbClr val="C00000"/>
                </a:solidFill>
              </a:rPr>
              <a:t>Vitosha</a:t>
            </a:r>
            <a:r>
              <a:rPr lang="bg-BG" b="1" dirty="0">
                <a:solidFill>
                  <a:srgbClr val="C00000"/>
                </a:solidFill>
              </a:rPr>
              <a:t>/ - </a:t>
            </a:r>
            <a:r>
              <a:rPr lang="en-US" b="1" dirty="0">
                <a:solidFill>
                  <a:srgbClr val="C00000"/>
                </a:solidFill>
              </a:rPr>
              <a:t>commissioned on</a:t>
            </a:r>
            <a:r>
              <a:rPr lang="bg-BG" b="1" dirty="0">
                <a:solidFill>
                  <a:srgbClr val="C00000"/>
                </a:solidFill>
              </a:rPr>
              <a:t> 20.07.2016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location in the urban layout,</a:t>
            </a:r>
            <a:r>
              <a:rPr lang="bg-BG" b="1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construction and view</a:t>
            </a:r>
            <a:r>
              <a:rPr lang="bg-BG" b="1" dirty="0">
                <a:solidFill>
                  <a:srgbClr val="C0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080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bg-BG" altLang="bg-BG" sz="2200" b="1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bg-BG" altLang="bg-BG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2.</a:t>
            </a:r>
            <a:r>
              <a:rPr lang="en-US" altLang="bg-BG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 Project of the construction of Line</a:t>
            </a:r>
            <a:r>
              <a:rPr lang="bg-BG" sz="2200" b="1" dirty="0">
                <a:solidFill>
                  <a:srgbClr val="FF0000"/>
                </a:solidFill>
              </a:rPr>
              <a:t> 3 </a:t>
            </a:r>
            <a:r>
              <a:rPr lang="en-US" sz="2200" b="1" dirty="0">
                <a:solidFill>
                  <a:srgbClr val="FF0000"/>
                </a:solidFill>
              </a:rPr>
              <a:t>-</a:t>
            </a:r>
            <a:r>
              <a:rPr lang="bg-BG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>
                <a:solidFill>
                  <a:srgbClr val="FF0000"/>
                </a:solidFill>
              </a:rPr>
              <a:t>Stage</a:t>
            </a:r>
            <a:r>
              <a:rPr lang="bg-BG" sz="2200" b="1" dirty="0">
                <a:solidFill>
                  <a:srgbClr val="FF0000"/>
                </a:solidFill>
              </a:rPr>
              <a:t> 1 </a:t>
            </a:r>
            <a:r>
              <a:rPr lang="en-US" sz="2200" b="1" dirty="0">
                <a:solidFill>
                  <a:srgbClr val="FF0000"/>
                </a:solidFill>
              </a:rPr>
              <a:t>and</a:t>
            </a:r>
            <a:r>
              <a:rPr lang="bg-BG" sz="2200" b="1" dirty="0">
                <a:solidFill>
                  <a:srgbClr val="FF0000"/>
                </a:solidFill>
              </a:rPr>
              <a:t> 2 /2016-2019/  </a:t>
            </a:r>
            <a:br>
              <a:rPr lang="bg-BG" sz="9600" b="1" dirty="0">
                <a:solidFill>
                  <a:srgbClr val="FF0000"/>
                </a:solidFill>
              </a:rPr>
            </a:br>
            <a:endParaRPr lang="bg-BG" altLang="bg-BG" sz="22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92696"/>
            <a:ext cx="9144000" cy="6336754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bg-BG" altLang="bg-BG" sz="2200" b="1" dirty="0">
              <a:solidFill>
                <a:srgbClr val="4755DB"/>
              </a:solidFill>
            </a:endParaRPr>
          </a:p>
          <a:p>
            <a:pPr marL="914400" indent="-914400" eaLnBrk="1" fontAlgn="auto" hangingPunct="1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US" altLang="bg-BG" sz="6400" b="1" dirty="0">
                <a:solidFill>
                  <a:srgbClr val="1887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bg-BG" sz="5600" b="1" dirty="0">
                <a:solidFill>
                  <a:srgbClr val="188705"/>
                </a:solidFill>
                <a:latin typeface="Arial" pitchFamily="34" charset="0"/>
                <a:cs typeface="Arial" pitchFamily="34" charset="0"/>
              </a:rPr>
              <a:t>Approved route of Line </a:t>
            </a:r>
            <a:r>
              <a:rPr lang="bg-BG" altLang="bg-BG" sz="5600" b="1" dirty="0">
                <a:solidFill>
                  <a:srgbClr val="188705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altLang="bg-BG" sz="5600" b="1" dirty="0">
                <a:solidFill>
                  <a:srgbClr val="188705"/>
                </a:solidFill>
                <a:latin typeface="Arial" pitchFamily="34" charset="0"/>
                <a:cs typeface="Arial" pitchFamily="34" charset="0"/>
              </a:rPr>
              <a:t> - 2012</a:t>
            </a:r>
            <a:r>
              <a:rPr lang="bg-BG" altLang="bg-BG" sz="5600" b="1" dirty="0">
                <a:solidFill>
                  <a:srgbClr val="188705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altLang="bg-BG" sz="56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Vl</a:t>
            </a:r>
            <a:r>
              <a:rPr lang="en-US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bg-BG" sz="56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Vazov</a:t>
            </a: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blvd.</a:t>
            </a: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altLang="bg-BG" sz="56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Orlov</a:t>
            </a:r>
            <a:r>
              <a:rPr lang="en-US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Most</a:t>
            </a: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NDK</a:t>
            </a: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altLang="bg-BG" sz="56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Krasno</a:t>
            </a:r>
            <a:r>
              <a:rPr lang="en-US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bg-BG" sz="56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Selo</a:t>
            </a: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altLang="bg-BG" sz="56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Ovcha</a:t>
            </a:r>
            <a:endParaRPr lang="en-US" altLang="bg-BG" sz="56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914400" indent="-914400" eaLnBrk="1" fontAlgn="auto" hangingPunct="1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US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bg-BG" sz="56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Kupel</a:t>
            </a:r>
            <a:r>
              <a:rPr lang="en-US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RD</a:t>
            </a: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”:  </a:t>
            </a:r>
            <a:r>
              <a:rPr lang="en-US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Length</a:t>
            </a: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- 16 </a:t>
            </a:r>
            <a:r>
              <a:rPr lang="en-US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km with</a:t>
            </a: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16 </a:t>
            </a:r>
            <a:r>
              <a:rPr lang="en-US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stations and expected passenger flow of </a:t>
            </a: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170 </a:t>
            </a:r>
            <a:r>
              <a:rPr lang="en-US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thousand passengers</a:t>
            </a: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day</a:t>
            </a: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914400" indent="-914400" eaLnBrk="1" fontAlgn="auto" hangingPunct="1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bg-BG" altLang="bg-BG" sz="5600" b="1" dirty="0">
                <a:solidFill>
                  <a:srgbClr val="4755D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bg-BG" sz="5600" b="1" dirty="0">
                <a:solidFill>
                  <a:srgbClr val="188705"/>
                </a:solidFill>
                <a:latin typeface="Arial" pitchFamily="34" charset="0"/>
                <a:cs typeface="Arial" pitchFamily="34" charset="0"/>
              </a:rPr>
              <a:t>Completed works related to preparation</a:t>
            </a:r>
            <a:r>
              <a:rPr lang="bg-BG" altLang="bg-BG" sz="5600" b="1" dirty="0">
                <a:solidFill>
                  <a:srgbClr val="1887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bg-BG" sz="5600" b="1" dirty="0">
                <a:solidFill>
                  <a:srgbClr val="188705"/>
                </a:solidFill>
                <a:latin typeface="Arial" pitchFamily="34" charset="0"/>
                <a:cs typeface="Arial" pitchFamily="34" charset="0"/>
              </a:rPr>
              <a:t>of the project of Line</a:t>
            </a:r>
            <a:r>
              <a:rPr lang="bg-BG" altLang="bg-BG" sz="5600" b="1" dirty="0">
                <a:solidFill>
                  <a:srgbClr val="188705"/>
                </a:solidFill>
                <a:latin typeface="Arial" pitchFamily="34" charset="0"/>
                <a:cs typeface="Arial" pitchFamily="34" charset="0"/>
              </a:rPr>
              <a:t> 3 -</a:t>
            </a:r>
            <a:r>
              <a:rPr lang="en-US" altLang="bg-BG" sz="5600" b="1" dirty="0">
                <a:solidFill>
                  <a:srgbClr val="1887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bg-BG" altLang="bg-BG" sz="5600" b="1" dirty="0">
                <a:solidFill>
                  <a:srgbClr val="188705"/>
                </a:solidFill>
                <a:latin typeface="Arial" pitchFamily="34" charset="0"/>
                <a:cs typeface="Arial" pitchFamily="34" charset="0"/>
              </a:rPr>
              <a:t>2011-2014: </a:t>
            </a:r>
            <a:endParaRPr lang="bg-BG" altLang="bg-BG" sz="56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914400" indent="-914400" eaLnBrk="1" fontAlgn="auto" hangingPunct="1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Developed route options</a:t>
            </a: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  </a:t>
            </a:r>
            <a:r>
              <a:rPr lang="en-US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Technical</a:t>
            </a: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economic</a:t>
            </a: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justification</a:t>
            </a: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Public discussions conducted</a:t>
            </a: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- 14,15,16</a:t>
            </a:r>
            <a:r>
              <a:rPr lang="en-US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.10</a:t>
            </a: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.2011 </a:t>
            </a:r>
            <a:r>
              <a:rPr lang="en-US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26.</a:t>
            </a:r>
            <a:r>
              <a:rPr lang="en-US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09</a:t>
            </a: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altLang="bg-BG" sz="56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914400" indent="-914400" eaLnBrk="1" fontAlgn="auto" hangingPunct="1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Route approved by the expert</a:t>
            </a: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bg-BG" sz="56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counc</a:t>
            </a: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СО</a:t>
            </a:r>
          </a:p>
          <a:p>
            <a:pPr marL="914400" indent="-914400" eaLnBrk="1" fontAlgn="auto" hangingPunct="1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bg-BG" altLang="bg-BG" sz="5600" b="1" dirty="0">
                <a:solidFill>
                  <a:srgbClr val="4755D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bg-BG" altLang="bg-BG" sz="5600" b="1" dirty="0">
                <a:solidFill>
                  <a:srgbClr val="188705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Preliminary design</a:t>
            </a: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- 2010 - 2013; </a:t>
            </a:r>
            <a:r>
              <a:rPr lang="en-US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Tender documentations</a:t>
            </a: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EIA documentation</a:t>
            </a: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EIA decision</a:t>
            </a: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Amend. of</a:t>
            </a: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altLang="bg-BG" sz="56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914400" indent="-914400" eaLnBrk="1" fontAlgn="auto" hangingPunct="1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US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GMP and detailed master plans</a:t>
            </a: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- 2012 – 2015</a:t>
            </a:r>
            <a:endParaRPr lang="en-US" altLang="bg-BG" sz="56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914400" indent="-914400" eaLnBrk="1" fontAlgn="auto" hangingPunct="1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US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bg-BG" sz="5600" b="1" dirty="0">
                <a:solidFill>
                  <a:srgbClr val="188705"/>
                </a:solidFill>
                <a:latin typeface="Arial" pitchFamily="34" charset="0"/>
                <a:cs typeface="Arial" pitchFamily="34" charset="0"/>
              </a:rPr>
              <a:t>Preparation of the project of Line 3</a:t>
            </a:r>
            <a:r>
              <a:rPr lang="bg-BG" altLang="bg-BG" sz="5600" b="1" dirty="0">
                <a:solidFill>
                  <a:srgbClr val="1887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bg-BG" sz="5600" b="1" dirty="0">
                <a:solidFill>
                  <a:srgbClr val="188705"/>
                </a:solidFill>
                <a:latin typeface="Arial" pitchFamily="34" charset="0"/>
                <a:cs typeface="Arial" pitchFamily="34" charset="0"/>
              </a:rPr>
              <a:t>for financing under OPTTI</a:t>
            </a:r>
            <a:r>
              <a:rPr lang="bg-BG" altLang="bg-BG" sz="5600" b="1" dirty="0">
                <a:solidFill>
                  <a:srgbClr val="1887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bg-BG" altLang="bg-BG" sz="5600" b="1" dirty="0">
                <a:solidFill>
                  <a:srgbClr val="0B1DC5"/>
                </a:solidFill>
                <a:latin typeface="Arial" pitchFamily="34" charset="0"/>
                <a:cs typeface="Arial" pitchFamily="34" charset="0"/>
              </a:rPr>
              <a:t>2014-20</a:t>
            </a:r>
            <a:r>
              <a:rPr lang="en-US" altLang="bg-BG" sz="5600" b="1" dirty="0">
                <a:solidFill>
                  <a:srgbClr val="0B1DC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bg-BG" altLang="bg-BG" sz="5600" b="1" dirty="0">
                <a:solidFill>
                  <a:srgbClr val="0B1DC5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altLang="bg-BG" sz="5600" b="1" dirty="0">
                <a:solidFill>
                  <a:srgbClr val="0B1DC5"/>
                </a:solidFill>
                <a:latin typeface="Arial" pitchFamily="34" charset="0"/>
                <a:cs typeface="Arial" pitchFamily="34" charset="0"/>
              </a:rPr>
              <a:t>Cost-Benefit</a:t>
            </a:r>
            <a:r>
              <a:rPr lang="bg-BG" altLang="bg-BG" sz="5600" b="1" dirty="0">
                <a:solidFill>
                  <a:srgbClr val="0B1DC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bg-BG" sz="5600" b="1" dirty="0">
                <a:solidFill>
                  <a:srgbClr val="0B1DC5"/>
                </a:solidFill>
                <a:latin typeface="Arial" pitchFamily="34" charset="0"/>
                <a:cs typeface="Arial" pitchFamily="34" charset="0"/>
              </a:rPr>
              <a:t>Analysis and </a:t>
            </a:r>
          </a:p>
          <a:p>
            <a:pPr marL="914400" indent="-914400" eaLnBrk="1" fontAlgn="auto" hangingPunct="1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US" altLang="bg-BG" sz="5600" b="1" dirty="0">
                <a:solidFill>
                  <a:srgbClr val="0B1DC5"/>
                </a:solidFill>
                <a:latin typeface="Arial" pitchFamily="34" charset="0"/>
                <a:cs typeface="Arial" pitchFamily="34" charset="0"/>
              </a:rPr>
              <a:t>Application form </a:t>
            </a:r>
            <a:r>
              <a:rPr lang="bg-BG" altLang="bg-BG" sz="5600" b="1" dirty="0">
                <a:solidFill>
                  <a:srgbClr val="0B1DC5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altLang="bg-BG" sz="5600" b="1" dirty="0">
                <a:solidFill>
                  <a:srgbClr val="0B1DC5"/>
                </a:solidFill>
                <a:latin typeface="Arial" pitchFamily="34" charset="0"/>
                <a:cs typeface="Arial" pitchFamily="34" charset="0"/>
              </a:rPr>
              <a:t>Stage</a:t>
            </a:r>
            <a:r>
              <a:rPr lang="bg-BG" altLang="bg-BG" sz="5600" b="1" dirty="0">
                <a:solidFill>
                  <a:srgbClr val="0B1DC5"/>
                </a:solidFill>
                <a:latin typeface="Arial" pitchFamily="34" charset="0"/>
                <a:cs typeface="Arial" pitchFamily="34" charset="0"/>
              </a:rPr>
              <a:t> 1 -</a:t>
            </a:r>
            <a:r>
              <a:rPr lang="en-US" altLang="bg-BG" sz="5600" b="1" dirty="0">
                <a:solidFill>
                  <a:srgbClr val="0B1DC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bg-BG" altLang="bg-BG" sz="5600" b="1" dirty="0">
                <a:solidFill>
                  <a:srgbClr val="0B1DC5"/>
                </a:solidFill>
                <a:latin typeface="Arial" pitchFamily="34" charset="0"/>
                <a:cs typeface="Arial" pitchFamily="34" charset="0"/>
              </a:rPr>
              <a:t>2015 /</a:t>
            </a:r>
            <a:r>
              <a:rPr lang="en-US" altLang="bg-BG" sz="5600" b="1" dirty="0">
                <a:solidFill>
                  <a:srgbClr val="0B1DC5"/>
                </a:solidFill>
                <a:latin typeface="Arial" pitchFamily="34" charset="0"/>
                <a:cs typeface="Arial" pitchFamily="34" charset="0"/>
              </a:rPr>
              <a:t>Approved by the EC</a:t>
            </a:r>
            <a:r>
              <a:rPr lang="bg-BG" altLang="bg-BG" sz="5600" b="1" dirty="0">
                <a:solidFill>
                  <a:srgbClr val="0B1DC5"/>
                </a:solidFill>
                <a:latin typeface="Arial" pitchFamily="34" charset="0"/>
                <a:cs typeface="Arial" pitchFamily="34" charset="0"/>
              </a:rPr>
              <a:t>/, </a:t>
            </a:r>
            <a:r>
              <a:rPr lang="en-US" altLang="bg-BG" sz="5600" b="1" dirty="0">
                <a:solidFill>
                  <a:srgbClr val="0B1DC5"/>
                </a:solidFill>
                <a:latin typeface="Arial" pitchFamily="34" charset="0"/>
                <a:cs typeface="Arial" pitchFamily="34" charset="0"/>
              </a:rPr>
              <a:t>Stage</a:t>
            </a:r>
            <a:r>
              <a:rPr lang="bg-BG" altLang="bg-BG" sz="5600" b="1" dirty="0">
                <a:solidFill>
                  <a:srgbClr val="0B1DC5"/>
                </a:solidFill>
                <a:latin typeface="Arial" pitchFamily="34" charset="0"/>
                <a:cs typeface="Arial" pitchFamily="34" charset="0"/>
              </a:rPr>
              <a:t> 2</a:t>
            </a:r>
            <a:r>
              <a:rPr lang="en-US" altLang="bg-BG" sz="5600" b="1" dirty="0">
                <a:solidFill>
                  <a:srgbClr val="0B1DC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bg-BG" altLang="bg-BG" sz="5600" b="1" dirty="0">
                <a:solidFill>
                  <a:srgbClr val="0B1DC5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altLang="bg-BG" sz="5600" b="1" dirty="0">
                <a:solidFill>
                  <a:srgbClr val="0B1DC5"/>
                </a:solidFill>
                <a:latin typeface="Arial" pitchFamily="34" charset="0"/>
                <a:cs typeface="Arial" pitchFamily="34" charset="0"/>
              </a:rPr>
              <a:t>CBA and AP submitted to the MA</a:t>
            </a:r>
            <a:r>
              <a:rPr lang="bg-BG" altLang="bg-BG" sz="5600" b="1" dirty="0">
                <a:solidFill>
                  <a:srgbClr val="0B1DC5"/>
                </a:solidFill>
                <a:latin typeface="Arial" pitchFamily="34" charset="0"/>
                <a:cs typeface="Arial" pitchFamily="34" charset="0"/>
              </a:rPr>
              <a:t> –</a:t>
            </a:r>
            <a:r>
              <a:rPr lang="en-US" altLang="bg-BG" sz="5600" b="1" dirty="0">
                <a:solidFill>
                  <a:srgbClr val="0B1DC5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914400" indent="-914400" eaLnBrk="1" fontAlgn="auto" hangingPunct="1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US" altLang="bg-BG" sz="5600" b="1" dirty="0">
                <a:solidFill>
                  <a:srgbClr val="0B1DC5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bg-BG" altLang="bg-BG" sz="5600" b="1" dirty="0">
                <a:solidFill>
                  <a:srgbClr val="0B1DC5"/>
                </a:solidFill>
                <a:latin typeface="Arial" pitchFamily="34" charset="0"/>
                <a:cs typeface="Arial" pitchFamily="34" charset="0"/>
              </a:rPr>
              <a:t>.2016:  </a:t>
            </a:r>
          </a:p>
          <a:p>
            <a:pPr marL="914400" indent="-914400" eaLnBrk="1" fontAlgn="auto" hangingPunct="1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bg-BG" sz="56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Phases of construction during the period</a:t>
            </a:r>
            <a:r>
              <a:rPr lang="bg-BG" altLang="bg-BG" sz="56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2016-2020 </a:t>
            </a:r>
            <a:r>
              <a:rPr lang="en-US" altLang="bg-BG" sz="56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included in the OPTTI</a:t>
            </a: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Stage</a:t>
            </a: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and Stage</a:t>
            </a:r>
            <a:r>
              <a:rPr lang="bg-BG" altLang="bg-BG" sz="5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2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5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Stage</a:t>
            </a:r>
            <a:r>
              <a:rPr lang="bg-BG" sz="5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bg-BG" sz="5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“</a:t>
            </a:r>
            <a:r>
              <a:rPr lang="en-US" sz="5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Vladimir </a:t>
            </a:r>
            <a:r>
              <a:rPr lang="en-US" sz="5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Vazov</a:t>
            </a:r>
            <a:r>
              <a:rPr lang="en-US" sz="5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blvd. </a:t>
            </a:r>
            <a:r>
              <a:rPr lang="bg-BG" sz="5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5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Orlov</a:t>
            </a:r>
            <a:r>
              <a:rPr lang="en-US" sz="5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Most </a:t>
            </a:r>
            <a:r>
              <a:rPr lang="bg-BG" sz="5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5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NDK </a:t>
            </a:r>
            <a:r>
              <a:rPr lang="bg-BG" sz="5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5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Krasno</a:t>
            </a:r>
            <a:r>
              <a:rPr lang="en-US" sz="5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Selo</a:t>
            </a:r>
            <a:r>
              <a:rPr lang="bg-BG" sz="5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bg-BG" sz="5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bg-BG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    - </a:t>
            </a:r>
            <a:r>
              <a:rPr lang="en-US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Length:</a:t>
            </a:r>
            <a:r>
              <a:rPr lang="bg-BG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8</a:t>
            </a:r>
            <a:r>
              <a:rPr lang="en-US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km</a:t>
            </a:r>
            <a:r>
              <a:rPr lang="bg-BG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bg-BG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8 </a:t>
            </a:r>
            <a:r>
              <a:rPr lang="en-US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metro stations</a:t>
            </a:r>
            <a:endParaRPr lang="bg-BG" sz="5600" b="1" dirty="0">
              <a:solidFill>
                <a:srgbClr val="1D4AA3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bg-BG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    - </a:t>
            </a:r>
            <a:r>
              <a:rPr lang="en-US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Depot and </a:t>
            </a:r>
            <a:r>
              <a:rPr lang="bg-BG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20 </a:t>
            </a:r>
            <a:r>
              <a:rPr lang="en-US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trains</a:t>
            </a:r>
            <a:r>
              <a:rPr lang="bg-BG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bg-BG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    - </a:t>
            </a:r>
            <a:r>
              <a:rPr lang="en-US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Start of construction</a:t>
            </a:r>
            <a:r>
              <a:rPr lang="bg-BG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January</a:t>
            </a:r>
            <a:r>
              <a:rPr lang="bg-BG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2016</a:t>
            </a:r>
            <a:r>
              <a:rPr lang="en-US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bg-BG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MS</a:t>
            </a:r>
            <a:r>
              <a:rPr lang="bg-BG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5 </a:t>
            </a:r>
            <a:r>
              <a:rPr lang="en-US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and depot</a:t>
            </a:r>
            <a:r>
              <a:rPr lang="bg-BG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–</a:t>
            </a:r>
            <a:r>
              <a:rPr lang="en-US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end of</a:t>
            </a:r>
            <a:r>
              <a:rPr lang="bg-BG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2016/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bg-BG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bg-BG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Construction duration - </a:t>
            </a:r>
            <a:r>
              <a:rPr lang="bg-BG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2016-2019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bg-BG" sz="5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Stage</a:t>
            </a:r>
            <a:r>
              <a:rPr lang="bg-BG" sz="5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ІІ: “</a:t>
            </a:r>
            <a:r>
              <a:rPr lang="en-US" sz="5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Krasno</a:t>
            </a:r>
            <a:r>
              <a:rPr lang="en-US" sz="5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Selo</a:t>
            </a:r>
            <a:r>
              <a:rPr lang="en-US" sz="5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RD </a:t>
            </a:r>
            <a:r>
              <a:rPr lang="bg-BG" sz="5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5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Ovcha</a:t>
            </a:r>
            <a:r>
              <a:rPr lang="en-US" sz="5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Kupel</a:t>
            </a:r>
            <a:r>
              <a:rPr lang="en-US" sz="5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RD –</a:t>
            </a:r>
            <a:r>
              <a:rPr lang="bg-BG" sz="5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Sofia-</a:t>
            </a:r>
            <a:r>
              <a:rPr lang="en-US" sz="5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Pernik</a:t>
            </a:r>
            <a:r>
              <a:rPr lang="en-US" sz="5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rail line</a:t>
            </a:r>
            <a:r>
              <a:rPr lang="bg-BG" sz="5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bg-BG" sz="5600" b="1" dirty="0">
              <a:solidFill>
                <a:srgbClr val="1D4AA3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bg-BG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    - </a:t>
            </a:r>
            <a:r>
              <a:rPr lang="en-US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Length:</a:t>
            </a:r>
            <a:r>
              <a:rPr lang="bg-BG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4 km and</a:t>
            </a:r>
            <a:r>
              <a:rPr lang="bg-BG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4 </a:t>
            </a:r>
            <a:r>
              <a:rPr lang="en-US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metro stations and railway stop at MS</a:t>
            </a:r>
            <a:r>
              <a:rPr lang="bg-BG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18.</a:t>
            </a:r>
          </a:p>
          <a:p>
            <a:pPr>
              <a:defRPr/>
            </a:pPr>
            <a:r>
              <a:rPr lang="bg-BG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    - </a:t>
            </a:r>
            <a:r>
              <a:rPr lang="en-US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Start of construction </a:t>
            </a:r>
            <a:r>
              <a:rPr lang="bg-BG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phased , starting in the beginning of </a:t>
            </a:r>
            <a:r>
              <a:rPr lang="bg-BG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2017</a:t>
            </a:r>
          </a:p>
          <a:p>
            <a:pPr>
              <a:defRPr/>
            </a:pPr>
            <a:r>
              <a:rPr lang="bg-BG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    - </a:t>
            </a:r>
            <a:r>
              <a:rPr lang="en-US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Construction duration </a:t>
            </a:r>
            <a:r>
              <a:rPr lang="bg-BG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2017-2019  </a:t>
            </a:r>
            <a:endParaRPr lang="en-US" sz="5600" b="1" dirty="0">
              <a:solidFill>
                <a:srgbClr val="1D4AA3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5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Financing of Stage </a:t>
            </a:r>
            <a:r>
              <a:rPr lang="bg-BG" sz="5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5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and Stage</a:t>
            </a:r>
            <a:r>
              <a:rPr lang="bg-BG" sz="5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ІІ</a:t>
            </a:r>
            <a:r>
              <a:rPr lang="bg-BG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: - </a:t>
            </a:r>
            <a:r>
              <a:rPr lang="en-US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OPTTI</a:t>
            </a:r>
            <a:r>
              <a:rPr lang="bg-BG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 -</a:t>
            </a:r>
            <a:r>
              <a:rPr lang="en-US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EUR </a:t>
            </a:r>
            <a:r>
              <a:rPr lang="bg-BG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39</a:t>
            </a:r>
            <a:r>
              <a:rPr lang="en-US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5600" b="1" dirty="0" err="1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mln</a:t>
            </a:r>
            <a:r>
              <a:rPr lang="en-US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.</a:t>
            </a:r>
            <a:endParaRPr lang="bg-BG" sz="5600" b="1" dirty="0">
              <a:solidFill>
                <a:srgbClr val="1D4AA3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bg-BG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                                                          - </a:t>
            </a:r>
            <a:r>
              <a:rPr lang="en-US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local</a:t>
            </a:r>
            <a:r>
              <a:rPr lang="bg-BG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–</a:t>
            </a:r>
            <a:r>
              <a:rPr lang="en-US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EUR 102 </a:t>
            </a:r>
            <a:r>
              <a:rPr lang="en-US" sz="5600" b="1" dirty="0" err="1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mln</a:t>
            </a:r>
            <a:r>
              <a:rPr lang="en-US" sz="56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.</a:t>
            </a:r>
            <a:endParaRPr lang="bg-BG" altLang="bg-BG" sz="56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bg-BG" altLang="bg-BG" sz="6400" b="1" dirty="0">
                <a:solidFill>
                  <a:srgbClr val="4755DB"/>
                </a:solidFill>
              </a:rPr>
              <a:t> </a:t>
            </a:r>
            <a:endParaRPr lang="bg-BG" altLang="bg-BG" sz="6400" b="1" dirty="0">
              <a:solidFill>
                <a:srgbClr val="0033CC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bg-BG" altLang="bg-BG" sz="6400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stoian\Desktop\Снимки Линия 3 08.09.2016\MC 6\IMG_95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5064"/>
            <a:ext cx="5027511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Content Placeholder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0"/>
            <a:ext cx="6732588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Box 3"/>
          <p:cNvSpPr txBox="1">
            <a:spLocks noChangeArrowheads="1"/>
          </p:cNvSpPr>
          <p:nvPr/>
        </p:nvSpPr>
        <p:spPr bwMode="auto">
          <a:xfrm>
            <a:off x="107504" y="3645024"/>
            <a:ext cx="903649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Location in the urban layout and construction</a:t>
            </a:r>
            <a:r>
              <a:rPr lang="bg-BG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of MS</a:t>
            </a:r>
            <a:r>
              <a:rPr lang="bg-BG" b="1" dirty="0">
                <a:solidFill>
                  <a:srgbClr val="FF0000"/>
                </a:solidFill>
              </a:rPr>
              <a:t> 6 /</a:t>
            </a:r>
            <a:r>
              <a:rPr lang="en-US" b="1" dirty="0">
                <a:solidFill>
                  <a:srgbClr val="FF0000"/>
                </a:solidFill>
              </a:rPr>
              <a:t>near the Off-The-Channel theatre</a:t>
            </a:r>
            <a:r>
              <a:rPr lang="bg-BG" b="1" dirty="0">
                <a:solidFill>
                  <a:srgbClr val="FF0000"/>
                </a:solidFill>
              </a:rPr>
              <a:t>/</a:t>
            </a:r>
          </a:p>
        </p:txBody>
      </p:sp>
      <p:pic>
        <p:nvPicPr>
          <p:cNvPr id="5" name="Picture 10" descr="начало ст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7883" y="4077072"/>
            <a:ext cx="4016116" cy="27809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4450"/>
            <a:ext cx="9144000" cy="836613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bg-BG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Location of MS </a:t>
            </a:r>
            <a:r>
              <a:rPr lang="bg-BG" altLang="bg-BG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”</a:t>
            </a:r>
            <a:r>
              <a:rPr lang="en-US" altLang="bg-BG" sz="18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Orlov</a:t>
            </a:r>
            <a:r>
              <a:rPr lang="en-US" altLang="bg-BG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 Most</a:t>
            </a:r>
            <a:r>
              <a:rPr lang="bg-BG" altLang="bg-BG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” </a:t>
            </a:r>
            <a:r>
              <a:rPr lang="en-US" altLang="bg-BG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in the urban layout</a:t>
            </a:r>
            <a:r>
              <a:rPr lang="bg-BG" altLang="bg-BG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 /</a:t>
            </a:r>
            <a:r>
              <a:rPr lang="en-US" altLang="bg-BG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connection to</a:t>
            </a:r>
            <a:r>
              <a:rPr lang="bg-BG" altLang="bg-BG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altLang="bg-BG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Line</a:t>
            </a:r>
            <a:r>
              <a:rPr lang="bg-BG" altLang="bg-BG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 1/</a:t>
            </a:r>
          </a:p>
        </p:txBody>
      </p:sp>
      <p:pic>
        <p:nvPicPr>
          <p:cNvPr id="49155" name="Picture 4" descr="3-6б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836613"/>
            <a:ext cx="8704263" cy="590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Line 5"/>
          <p:cNvSpPr>
            <a:spLocks noChangeShapeType="1"/>
          </p:cNvSpPr>
          <p:nvPr/>
        </p:nvSpPr>
        <p:spPr bwMode="auto">
          <a:xfrm>
            <a:off x="3924300" y="1628775"/>
            <a:ext cx="1368425" cy="12239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57" name="Line 6"/>
          <p:cNvSpPr>
            <a:spLocks noChangeShapeType="1"/>
          </p:cNvSpPr>
          <p:nvPr/>
        </p:nvSpPr>
        <p:spPr bwMode="auto">
          <a:xfrm>
            <a:off x="4067944" y="1484784"/>
            <a:ext cx="1439862" cy="12969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859338" y="3429000"/>
            <a:ext cx="3097212" cy="1079500"/>
          </a:xfrm>
          <a:prstGeom prst="line">
            <a:avLst/>
          </a:prstGeom>
          <a:ln w="28575">
            <a:solidFill>
              <a:srgbClr val="DC32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4500563" y="3357563"/>
            <a:ext cx="287337" cy="287337"/>
          </a:xfrm>
          <a:prstGeom prst="line">
            <a:avLst/>
          </a:prstGeom>
          <a:ln w="28575">
            <a:solidFill>
              <a:srgbClr val="DC32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787900" y="3644900"/>
            <a:ext cx="3097213" cy="1008063"/>
          </a:xfrm>
          <a:prstGeom prst="line">
            <a:avLst/>
          </a:prstGeom>
          <a:ln w="28575">
            <a:solidFill>
              <a:srgbClr val="DC32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:\Users\Metropolitan\Desktop\Други -текс. и през\други- текст,презент и снимки\За печатница 30.05.12 и др\Раздел I\Раздел 1-kн-сн-актуал\57-1б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73016"/>
            <a:ext cx="2520280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52-4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4653136"/>
            <a:ext cx="3384376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2555776" y="4653136"/>
            <a:ext cx="640871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/>
              <a:t>Схема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771800" y="4509120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b="1" dirty="0">
                <a:solidFill>
                  <a:srgbClr val="4949E1"/>
                </a:solidFill>
              </a:rPr>
              <a:t>      </a:t>
            </a:r>
          </a:p>
          <a:p>
            <a:r>
              <a:rPr lang="bg-BG" sz="1600" b="1" dirty="0">
                <a:solidFill>
                  <a:srgbClr val="4949E1"/>
                </a:solidFill>
              </a:rPr>
              <a:t>           </a:t>
            </a:r>
            <a:r>
              <a:rPr lang="en-US" sz="1600" b="1" dirty="0">
                <a:solidFill>
                  <a:srgbClr val="4949E1"/>
                </a:solidFill>
              </a:rPr>
              <a:t>Phases of construction of MS</a:t>
            </a:r>
            <a:r>
              <a:rPr lang="bg-BG" sz="1600" b="1" dirty="0">
                <a:solidFill>
                  <a:srgbClr val="4949E1"/>
                </a:solidFill>
              </a:rPr>
              <a:t> </a:t>
            </a:r>
            <a:r>
              <a:rPr lang="en-US" sz="1600" b="1" dirty="0" err="1">
                <a:solidFill>
                  <a:srgbClr val="4949E1"/>
                </a:solidFill>
              </a:rPr>
              <a:t>Orlov</a:t>
            </a:r>
            <a:r>
              <a:rPr lang="en-US" sz="1600" b="1" dirty="0">
                <a:solidFill>
                  <a:srgbClr val="4949E1"/>
                </a:solidFill>
              </a:rPr>
              <a:t> Most</a:t>
            </a:r>
            <a:r>
              <a:rPr lang="bg-BG" sz="1600" b="1" dirty="0">
                <a:solidFill>
                  <a:srgbClr val="4949E1"/>
                </a:solidFill>
              </a:rPr>
              <a:t> </a:t>
            </a:r>
            <a:endParaRPr lang="en-US" sz="1600" b="1" dirty="0">
              <a:solidFill>
                <a:srgbClr val="4949E1"/>
              </a:solidFill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085184"/>
            <a:ext cx="2664296" cy="1650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 descr="C:\Users\Metropolitan\Desktop\МС 8-28.03.2016г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84436" y="5013176"/>
            <a:ext cx="2780051" cy="1844824"/>
          </a:xfrm>
          <a:prstGeom prst="rect">
            <a:avLst/>
          </a:prstGeom>
          <a:noFill/>
        </p:spPr>
      </p:pic>
      <p:cxnSp>
        <p:nvCxnSpPr>
          <p:cNvPr id="25" name="Straight Arrow Connector 24"/>
          <p:cNvCxnSpPr/>
          <p:nvPr/>
        </p:nvCxnSpPr>
        <p:spPr>
          <a:xfrm flipV="1">
            <a:off x="4499992" y="1772816"/>
            <a:ext cx="936104" cy="21602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580112" y="1628800"/>
            <a:ext cx="2916183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Connection Line 1 and Line 3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Content Placeholder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Box 2"/>
          <p:cNvSpPr txBox="1">
            <a:spLocks noChangeArrowheads="1"/>
          </p:cNvSpPr>
          <p:nvPr/>
        </p:nvSpPr>
        <p:spPr bwMode="auto">
          <a:xfrm>
            <a:off x="107504" y="0"/>
            <a:ext cx="8832850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FF00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E1051A"/>
                </a:solidFill>
              </a:rPr>
              <a:t>Location in the urban layout</a:t>
            </a:r>
            <a:r>
              <a:rPr lang="bg-BG" sz="2000" b="1" dirty="0">
                <a:solidFill>
                  <a:srgbClr val="E1051A"/>
                </a:solidFill>
              </a:rPr>
              <a:t>, </a:t>
            </a:r>
            <a:r>
              <a:rPr lang="en-US" sz="2000" b="1" dirty="0">
                <a:solidFill>
                  <a:srgbClr val="E1051A"/>
                </a:solidFill>
              </a:rPr>
              <a:t>structure scheme and construction of MS  “</a:t>
            </a:r>
            <a:r>
              <a:rPr lang="en-US" sz="2000" b="1" dirty="0" err="1">
                <a:solidFill>
                  <a:srgbClr val="E1051A"/>
                </a:solidFill>
              </a:rPr>
              <a:t>Patriarh</a:t>
            </a:r>
            <a:r>
              <a:rPr lang="en-US" sz="2000" b="1" dirty="0">
                <a:solidFill>
                  <a:srgbClr val="E1051A"/>
                </a:solidFill>
              </a:rPr>
              <a:t> </a:t>
            </a:r>
            <a:r>
              <a:rPr lang="en-US" sz="2000" b="1" dirty="0" err="1">
                <a:solidFill>
                  <a:srgbClr val="E1051A"/>
                </a:solidFill>
              </a:rPr>
              <a:t>Evtimiy</a:t>
            </a:r>
            <a:r>
              <a:rPr lang="bg-BG" sz="2000" b="1" dirty="0">
                <a:solidFill>
                  <a:srgbClr val="E1051A"/>
                </a:solidFill>
              </a:rPr>
              <a:t>“  </a:t>
            </a:r>
          </a:p>
        </p:txBody>
      </p:sp>
      <p:pic>
        <p:nvPicPr>
          <p:cNvPr id="50180" name="Picture 3" descr="C:\Users\Ani Takeva\Desktop\Presentatio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5064"/>
            <a:ext cx="4572000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C:\Users\Metropolitan\Desktop\Снимки Линия 3 08.09.2016\MC 9\^74BE8C5AA5F6377704EEF73E4632DCD8AC3B9EE18CF125BF64^pimgpsh_fullsize_dist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005063"/>
            <a:ext cx="4355976" cy="285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860032" y="3645024"/>
            <a:ext cx="32274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4949E1"/>
                </a:solidFill>
              </a:rPr>
              <a:t>Construction of MS </a:t>
            </a:r>
            <a:r>
              <a:rPr lang="en-US" sz="1600" b="1" dirty="0" err="1">
                <a:solidFill>
                  <a:srgbClr val="4949E1"/>
                </a:solidFill>
              </a:rPr>
              <a:t>Patriarh</a:t>
            </a:r>
            <a:r>
              <a:rPr lang="en-US" sz="1600" b="1" dirty="0">
                <a:solidFill>
                  <a:srgbClr val="4949E1"/>
                </a:solidFill>
              </a:rPr>
              <a:t> </a:t>
            </a:r>
            <a:r>
              <a:rPr lang="en-US" sz="1600" b="1" dirty="0" err="1">
                <a:solidFill>
                  <a:srgbClr val="4949E1"/>
                </a:solidFill>
              </a:rPr>
              <a:t>Evtimiy</a:t>
            </a:r>
            <a:endParaRPr lang="en-US" sz="1600" b="1" dirty="0">
              <a:solidFill>
                <a:srgbClr val="4949E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3585</TotalTime>
  <Words>1264</Words>
  <Application>Microsoft Office PowerPoint</Application>
  <PresentationFormat>On-screen Show (4:3)</PresentationFormat>
  <Paragraphs>375</Paragraphs>
  <Slides>25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ＭＳ Ｐゴシック</vt:lpstr>
      <vt:lpstr>Arial</vt:lpstr>
      <vt:lpstr>Calibri</vt:lpstr>
      <vt:lpstr>HebarU</vt:lpstr>
      <vt:lpstr>Times New Roman</vt:lpstr>
      <vt:lpstr>Wingdings</vt:lpstr>
      <vt:lpstr>Office Theme</vt:lpstr>
      <vt:lpstr>Acrobat Document</vt:lpstr>
      <vt:lpstr>Document</vt:lpstr>
      <vt:lpstr>SOFIA METRO EXTENSION PROJECT INCLUDED IN THE OPTTI 2014-2020                                          г. </vt:lpstr>
      <vt:lpstr>PowerPoint Presentation</vt:lpstr>
      <vt:lpstr>1. Extension of Line 2: Section “MS J. Bourchier (MS ІІ-11) –  MS Vitosha (MS ІІ-12)” and equipment for changing the traffic direction after MS “Vitosha” /2014-2016/ </vt:lpstr>
      <vt:lpstr>PowerPoint Presentation</vt:lpstr>
      <vt:lpstr>PowerPoint Presentation</vt:lpstr>
      <vt:lpstr> 2. Project of the construction of Line 3 - Stage 1 and 2 /2016-2019/   </vt:lpstr>
      <vt:lpstr>PowerPoint Presentation</vt:lpstr>
      <vt:lpstr>Location of MS ”Orlov Most” in the urban layout /connection to Line 1/</vt:lpstr>
      <vt:lpstr>PowerPoint Presentation</vt:lpstr>
      <vt:lpstr>PowerPoint Presentation</vt:lpstr>
      <vt:lpstr>PowerPoint Presentation</vt:lpstr>
      <vt:lpstr>PowerPoint Presentation</vt:lpstr>
      <vt:lpstr>Location and construction process  of MS “Krasno Selo” at the intersection  of Tsar Boris III blvd. and Zhitnitsa str.</vt:lpstr>
      <vt:lpstr>         Layout, longitudinal section and cross section of the tunnels at the central city part of the route of Line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 parameters and public benefits by the Sofia Metro Extension Projects, included in the OPTTI 2014-2020 </vt:lpstr>
      <vt:lpstr>  Metropoliten JSC 28-29 November 2016 Prof. PhD, eng. Stoyan Bratoev PhD, eng. Angel Dzhorgov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ЗА РАЗШИРЕНИЕ НА МЕТРОТО В СОФИЯ ВКЛЮЧЕН В ОПТТИ 2-14-2020г                                          г.</dc:title>
  <dc:creator>Metropolitan</dc:creator>
  <cp:lastModifiedBy>Angel-Djorgov</cp:lastModifiedBy>
  <cp:revision>272</cp:revision>
  <dcterms:created xsi:type="dcterms:W3CDTF">2016-11-08T11:48:58Z</dcterms:created>
  <dcterms:modified xsi:type="dcterms:W3CDTF">2016-11-29T06:20:34Z</dcterms:modified>
</cp:coreProperties>
</file>