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97" r:id="rId7"/>
    <p:sldId id="303" r:id="rId8"/>
    <p:sldId id="304" r:id="rId9"/>
    <p:sldId id="305" r:id="rId10"/>
    <p:sldId id="293" r:id="rId11"/>
    <p:sldId id="294" r:id="rId12"/>
    <p:sldId id="295" r:id="rId13"/>
    <p:sldId id="296" r:id="rId14"/>
    <p:sldId id="275" r:id="rId15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A"/>
    <a:srgbClr val="002B82"/>
    <a:srgbClr val="FF5B5B"/>
    <a:srgbClr val="D20000"/>
    <a:srgbClr val="255559"/>
    <a:srgbClr val="002A4C"/>
    <a:srgbClr val="456A1C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0614" autoAdjust="0"/>
  </p:normalViewPr>
  <p:slideViewPr>
    <p:cSldViewPr>
      <p:cViewPr>
        <p:scale>
          <a:sx n="100" d="100"/>
          <a:sy n="100" d="100"/>
        </p:scale>
        <p:origin x="-123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skaraivanova\Desktop\Prezentaciq\smetki%20prezentaciq_E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Financial implemenatation</a:t>
            </a:r>
            <a:r>
              <a:rPr lang="en-US" baseline="0"/>
              <a:t> of OPT by </a:t>
            </a:r>
            <a:r>
              <a:rPr lang="en-US"/>
              <a:t>12</a:t>
            </a:r>
            <a:r>
              <a:rPr lang="bg-BG"/>
              <a:t>.</a:t>
            </a:r>
            <a:r>
              <a:rPr lang="en-US"/>
              <a:t>11</a:t>
            </a:r>
            <a:r>
              <a:rPr lang="bg-BG"/>
              <a:t>.2014 г. (</a:t>
            </a:r>
            <a:r>
              <a:rPr lang="en-US"/>
              <a:t>MEUR</a:t>
            </a:r>
            <a:r>
              <a:rPr lang="bg-BG"/>
              <a:t>)</a:t>
            </a:r>
          </a:p>
        </c:rich>
      </c:tx>
      <c:layout>
        <c:manualLayout>
          <c:xMode val="edge"/>
          <c:yMode val="edge"/>
          <c:x val="0.2553080344123651"/>
          <c:y val="4.23940149625935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65826233671772"/>
          <c:y val="0.12718204488778054"/>
          <c:w val="0.83480582288325067"/>
          <c:h val="0.5943474646716542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7964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"/>
                  <c:y val="-0.18412106217396143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2 003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899641577060935E-3"/>
                  <c:y val="-0.16553214285714285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2 008</a:t>
                    </a:r>
                  </a:p>
                  <a:p>
                    <a:endParaRPr lang="bg-BG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349462365591402E-3"/>
                  <c:y val="-0.16172162698412698"/>
                </c:manualLayout>
              </c:layout>
              <c:tx>
                <c:rich>
                  <a:bodyPr/>
                  <a:lstStyle/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1 918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48431899641586E-3"/>
                  <c:y val="-9.8998611111111107E-2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1 343 </a:t>
                    </a: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674731182795701E-3"/>
                  <c:y val="-0.1115859126984127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</a:t>
                    </a:r>
                    <a:r>
                      <a:rPr lang="bg-BG" sz="10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624</a:t>
                    </a:r>
                  </a:p>
                  <a:p>
                    <a:endParaRPr lang="bg-BG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674731182795701E-3"/>
                  <c:y val="-5.2386309523809522E-2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1 020</a:t>
                    </a:r>
                  </a:p>
                  <a:p>
                    <a:endParaRPr lang="bg-BG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224910394265234E-3"/>
                  <c:y val="-5.31410714285714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1 020</a:t>
                    </a:r>
                    <a:endParaRPr lang="bg-BG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 anchor="ctr" anchorCtr="0"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Лист1!$M$1:$S$1</c:f>
              <c:strCache>
                <c:ptCount val="7"/>
                <c:pt idx="0">
                  <c:v>Budget </c:v>
                </c:pt>
                <c:pt idx="1">
                  <c:v>Grant awarded</c:v>
                </c:pt>
                <c:pt idx="2">
                  <c:v>Value of eligible expenditure of commercial contracts  (eligible)</c:v>
                </c:pt>
                <c:pt idx="3">
                  <c:v>Paid</c:v>
                </c:pt>
                <c:pt idx="4">
                  <c:v>EU Funding</c:v>
                </c:pt>
                <c:pt idx="5">
                  <c:v>Certified to the EC    (EU share)</c:v>
                </c:pt>
                <c:pt idx="6">
                  <c:v>Paid by EC after certification (EU share)</c:v>
                </c:pt>
              </c:strCache>
            </c:strRef>
          </c:cat>
          <c:val>
            <c:numRef>
              <c:f>Лист1!$M$2:$S$2</c:f>
              <c:numCache>
                <c:formatCode>#,##0</c:formatCode>
                <c:ptCount val="7"/>
                <c:pt idx="0">
                  <c:v>2003.481166</c:v>
                </c:pt>
                <c:pt idx="1">
                  <c:v>2007.9377034455999</c:v>
                </c:pt>
                <c:pt idx="2">
                  <c:v>1918.3943228943999</c:v>
                </c:pt>
                <c:pt idx="3">
                  <c:v>1343.10609948</c:v>
                </c:pt>
                <c:pt idx="4">
                  <c:v>1624.4796229999999</c:v>
                </c:pt>
                <c:pt idx="5">
                  <c:v>1020.466665</c:v>
                </c:pt>
                <c:pt idx="6">
                  <c:v>1020.466665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Лист1!$M$1:$S$1</c:f>
              <c:strCache>
                <c:ptCount val="7"/>
                <c:pt idx="0">
                  <c:v>Budget </c:v>
                </c:pt>
                <c:pt idx="1">
                  <c:v>Grant awarded</c:v>
                </c:pt>
                <c:pt idx="2">
                  <c:v>Value of eligible expenditure of commercial contracts  (eligible)</c:v>
                </c:pt>
                <c:pt idx="3">
                  <c:v>Paid</c:v>
                </c:pt>
                <c:pt idx="4">
                  <c:v>EU Funding</c:v>
                </c:pt>
                <c:pt idx="5">
                  <c:v>Certified to the EC    (EU share)</c:v>
                </c:pt>
                <c:pt idx="6">
                  <c:v>Paid by EC after certification (EU share)</c:v>
                </c:pt>
              </c:strCache>
            </c:strRef>
          </c:cat>
          <c:val>
            <c:numRef>
              <c:f>Лист1!$M$3:$S$3</c:f>
              <c:numCache>
                <c:formatCode>0.00%</c:formatCode>
                <c:ptCount val="7"/>
                <c:pt idx="1">
                  <c:v>1.0022</c:v>
                </c:pt>
                <c:pt idx="2">
                  <c:v>0.95750000000000002</c:v>
                </c:pt>
                <c:pt idx="3">
                  <c:v>0.6704</c:v>
                </c:pt>
                <c:pt idx="5">
                  <c:v>0.62818064969966081</c:v>
                </c:pt>
                <c:pt idx="6">
                  <c:v>0.62818064969966081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555520"/>
        <c:axId val="90557056"/>
      </c:barChart>
      <c:catAx>
        <c:axId val="9055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90557056"/>
        <c:crosses val="autoZero"/>
        <c:auto val="1"/>
        <c:lblAlgn val="ctr"/>
        <c:lblOffset val="100"/>
        <c:noMultiLvlLbl val="0"/>
      </c:catAx>
      <c:valAx>
        <c:axId val="905570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905555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Financial implemenation of OPT by priority axis by</a:t>
            </a:r>
            <a:r>
              <a:rPr lang="bg-BG"/>
              <a:t> </a:t>
            </a:r>
            <a:r>
              <a:rPr lang="en-US"/>
              <a:t>12</a:t>
            </a:r>
            <a:r>
              <a:rPr lang="bg-BG"/>
              <a:t>.</a:t>
            </a:r>
            <a:r>
              <a:rPr lang="en-US"/>
              <a:t>11</a:t>
            </a:r>
            <a:r>
              <a:rPr lang="bg-BG"/>
              <a:t>.2014 г. (</a:t>
            </a:r>
            <a:r>
              <a:rPr lang="en-US"/>
              <a:t>euro</a:t>
            </a:r>
            <a:r>
              <a:rPr lang="bg-BG"/>
              <a:t>) </a:t>
            </a:r>
          </a:p>
        </c:rich>
      </c:tx>
      <c:layout>
        <c:manualLayout>
          <c:xMode val="edge"/>
          <c:yMode val="edge"/>
          <c:x val="0.33159456697415396"/>
          <c:y val="5.79710046921180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831864766904139"/>
          <c:y val="0.12367942254184512"/>
          <c:w val="0.59591801024871893"/>
          <c:h val="0.62986699346405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PO 1</c:v>
                </c:pt>
                <c:pt idx="1">
                  <c:v>PO 2</c:v>
                </c:pt>
                <c:pt idx="2">
                  <c:v>PO 3</c:v>
                </c:pt>
                <c:pt idx="3">
                  <c:v>PO 4</c:v>
                </c:pt>
                <c:pt idx="4">
                  <c:v>PO 5</c:v>
                </c:pt>
              </c:strCache>
            </c:strRef>
          </c:cat>
          <c:val>
            <c:numRef>
              <c:f>Лист1!$B$36:$B$40</c:f>
              <c:numCache>
                <c:formatCode>#,##0</c:formatCode>
                <c:ptCount val="5"/>
                <c:pt idx="0">
                  <c:v>660000000</c:v>
                </c:pt>
                <c:pt idx="1">
                  <c:v>909587365</c:v>
                </c:pt>
                <c:pt idx="2">
                  <c:v>333193801</c:v>
                </c:pt>
                <c:pt idx="3">
                  <c:v>34750000</c:v>
                </c:pt>
                <c:pt idx="4">
                  <c:v>65950000</c:v>
                </c:pt>
              </c:numCache>
            </c:numRef>
          </c:val>
        </c:ser>
        <c:ser>
          <c:idx val="1"/>
          <c:order val="1"/>
          <c:tx>
            <c:strRef>
              <c:f>Лист1!$C$35</c:f>
              <c:strCache>
                <c:ptCount val="1"/>
                <c:pt idx="0">
                  <c:v>Grant awarded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PO 1</c:v>
                </c:pt>
                <c:pt idx="1">
                  <c:v>PO 2</c:v>
                </c:pt>
                <c:pt idx="2">
                  <c:v>PO 3</c:v>
                </c:pt>
                <c:pt idx="3">
                  <c:v>PO 4</c:v>
                </c:pt>
                <c:pt idx="4">
                  <c:v>PO 5</c:v>
                </c:pt>
              </c:strCache>
            </c:strRef>
          </c:cat>
          <c:val>
            <c:numRef>
              <c:f>Лист1!$C$36:$C$40</c:f>
              <c:numCache>
                <c:formatCode>#,##0</c:formatCode>
                <c:ptCount val="5"/>
                <c:pt idx="0">
                  <c:v>704630262.88583362</c:v>
                </c:pt>
                <c:pt idx="1">
                  <c:v>871455983.62332106</c:v>
                </c:pt>
                <c:pt idx="2">
                  <c:v>333193801.0000869</c:v>
                </c:pt>
                <c:pt idx="3">
                  <c:v>38810964.03572908</c:v>
                </c:pt>
                <c:pt idx="4">
                  <c:v>59846691.900625311</c:v>
                </c:pt>
              </c:numCache>
            </c:numRef>
          </c:val>
        </c:ser>
        <c:ser>
          <c:idx val="2"/>
          <c:order val="2"/>
          <c:tx>
            <c:strRef>
              <c:f>Лист1!$D$35</c:f>
              <c:strCache>
                <c:ptCount val="1"/>
                <c:pt idx="0">
                  <c:v>Value of eligible expenditure of commercial contracts 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PO 1</c:v>
                </c:pt>
                <c:pt idx="1">
                  <c:v>PO 2</c:v>
                </c:pt>
                <c:pt idx="2">
                  <c:v>PO 3</c:v>
                </c:pt>
                <c:pt idx="3">
                  <c:v>PO 4</c:v>
                </c:pt>
                <c:pt idx="4">
                  <c:v>PO 5</c:v>
                </c:pt>
              </c:strCache>
            </c:strRef>
          </c:cat>
          <c:val>
            <c:numRef>
              <c:f>Лист1!$D$36:$D$40</c:f>
              <c:numCache>
                <c:formatCode>#,##0</c:formatCode>
                <c:ptCount val="5"/>
                <c:pt idx="0">
                  <c:v>675517497.5</c:v>
                </c:pt>
                <c:pt idx="1">
                  <c:v>855719308.75</c:v>
                </c:pt>
                <c:pt idx="2">
                  <c:v>326878049.41176468</c:v>
                </c:pt>
                <c:pt idx="3">
                  <c:v>33902568.409110889</c:v>
                </c:pt>
                <c:pt idx="4">
                  <c:v>26376898.823529411</c:v>
                </c:pt>
              </c:numCache>
            </c:numRef>
          </c:val>
        </c:ser>
        <c:ser>
          <c:idx val="3"/>
          <c:order val="3"/>
          <c:tx>
            <c:strRef>
              <c:f>Лист1!$E$35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PO 1</c:v>
                </c:pt>
                <c:pt idx="1">
                  <c:v>PO 2</c:v>
                </c:pt>
                <c:pt idx="2">
                  <c:v>PO 3</c:v>
                </c:pt>
                <c:pt idx="3">
                  <c:v>PO 4</c:v>
                </c:pt>
                <c:pt idx="4">
                  <c:v>PO 5</c:v>
                </c:pt>
              </c:strCache>
            </c:strRef>
          </c:cat>
          <c:val>
            <c:numRef>
              <c:f>Лист1!$E$36:$E$40</c:f>
              <c:numCache>
                <c:formatCode>#,##0</c:formatCode>
                <c:ptCount val="5"/>
                <c:pt idx="0">
                  <c:v>476655932</c:v>
                </c:pt>
                <c:pt idx="1">
                  <c:v>560358388.77999997</c:v>
                </c:pt>
                <c:pt idx="2">
                  <c:v>267062976.58000001</c:v>
                </c:pt>
                <c:pt idx="3">
                  <c:v>13785745.289999999</c:v>
                </c:pt>
                <c:pt idx="4">
                  <c:v>25243056.829999998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67776"/>
        <c:axId val="144669312"/>
      </c:bar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44669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669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44667776"/>
        <c:crosses val="autoZero"/>
        <c:crossBetween val="between"/>
      </c:valAx>
      <c:spPr>
        <a:solidFill>
          <a:sysClr val="window" lastClr="FFFFFF">
            <a:lumMod val="75000"/>
          </a:sysClr>
        </a:solidFill>
      </c:spPr>
    </c:plotArea>
    <c:legend>
      <c:legendPos val="l"/>
      <c:layout>
        <c:manualLayout>
          <c:xMode val="edge"/>
          <c:yMode val="edge"/>
          <c:x val="3.3597883597883599E-2"/>
          <c:y val="0.49300130718954249"/>
          <c:w val="0.17513227513227514"/>
          <c:h val="0.225139215686274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0.59547</cdr:x>
      <cdr:y>0.12718</cdr:y>
    </cdr:from>
    <cdr:to>
      <cdr:x>0.59744</cdr:x>
      <cdr:y>0.7207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762625" y="485775"/>
          <a:ext cx="19050" cy="2266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0.25787</cdr:x>
      <cdr:y>0.17021</cdr:y>
    </cdr:from>
    <cdr:to>
      <cdr:x>0.33366</cdr:x>
      <cdr:y>0.23641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5550" y="685800"/>
          <a:ext cx="733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0.27165</cdr:x>
      <cdr:y>0.18573</cdr:y>
    </cdr:from>
    <cdr:to>
      <cdr:x>0.33068</cdr:x>
      <cdr:y>0.23404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5291" y="936104"/>
          <a:ext cx="527037" cy="243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100,22 %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0.37992</cdr:x>
      <cdr:y>0.20002</cdr:y>
    </cdr:from>
    <cdr:to>
      <cdr:x>0.45472</cdr:x>
      <cdr:y>0.24586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926" y="1008112"/>
          <a:ext cx="667814" cy="231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 95,75 </a:t>
          </a:r>
          <a:r>
            <a:rPr lang="en-US" sz="1100" dirty="0"/>
            <a:t>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0.50812</cdr:x>
      <cdr:y>0.35718</cdr:y>
    </cdr:from>
    <cdr:to>
      <cdr:x>0.57406</cdr:x>
      <cdr:y>0.40004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6504" y="1800200"/>
          <a:ext cx="5887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67,04 %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0.73917</cdr:x>
      <cdr:y>0.42862</cdr:y>
    </cdr:from>
    <cdr:to>
      <cdr:x>0.81398</cdr:x>
      <cdr:y>0.46572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99310" y="2160240"/>
          <a:ext cx="667903" cy="186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62,82 %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0.86024</cdr:x>
      <cdr:y>0.42862</cdr:y>
    </cdr:from>
    <cdr:to>
      <cdr:x>0.92913</cdr:x>
      <cdr:y>0.46808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80223" y="2160239"/>
          <a:ext cx="615050" cy="198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62,82 %</a:t>
          </a:r>
          <a:endParaRPr lang="bg-BG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0.35179</cdr:x>
      <cdr:y>0.623</cdr:y>
    </cdr:from>
    <cdr:to>
      <cdr:x>0.4375</cdr:x>
      <cdr:y>0.77636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52850" y="37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0.37869</cdr:x>
      <cdr:y>0.43534</cdr:y>
    </cdr:from>
    <cdr:to>
      <cdr:x>0.39984</cdr:x>
      <cdr:y>0.73034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2834730" y="3465463"/>
          <a:ext cx="1805400" cy="203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102,35 %</a:t>
          </a:r>
        </a:p>
      </cdr:txBody>
    </cdr:sp>
  </cdr:relSizeAnchor>
  <cdr:relSizeAnchor xmlns:cdr="http://schemas.openxmlformats.org/drawingml/2006/chartDrawing">
    <cdr:from>
      <cdr:x>0.40119</cdr:x>
      <cdr:y>0.50594</cdr:y>
    </cdr:from>
    <cdr:to>
      <cdr:x>0.42536</cdr:x>
      <cdr:y>0.74396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0">
          <a:off x="3239610" y="3708654"/>
          <a:ext cx="1456682" cy="232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72,22 %</a:t>
          </a:r>
        </a:p>
      </cdr:txBody>
    </cdr:sp>
  </cdr:relSizeAnchor>
  <cdr:relSizeAnchor xmlns:cdr="http://schemas.openxmlformats.org/drawingml/2006/chartDrawing">
    <cdr:from>
      <cdr:x>0.47619</cdr:x>
      <cdr:y>0.27062</cdr:y>
    </cdr:from>
    <cdr:to>
      <cdr:x>0.50119</cdr:x>
      <cdr:y>0.74985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3225573" y="3002612"/>
          <a:ext cx="2932887" cy="24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95,81 %</a:t>
          </a:r>
        </a:p>
      </cdr:txBody>
    </cdr:sp>
  </cdr:relSizeAnchor>
  <cdr:relSizeAnchor xmlns:cdr="http://schemas.openxmlformats.org/drawingml/2006/chartDrawing">
    <cdr:from>
      <cdr:x>0.49119</cdr:x>
      <cdr:y>0.35298</cdr:y>
    </cdr:from>
    <cdr:to>
      <cdr:x>0.52119</cdr:x>
      <cdr:y>0.76991</cdr:y>
    </cdr:to>
    <cdr:sp macro="" textlink="">
      <cdr:nvSpPr>
        <cdr:cNvPr id="9" name="TextBox 8"/>
        <cdr:cNvSpPr txBox="1"/>
      </cdr:nvSpPr>
      <cdr:spPr>
        <a:xfrm xmlns:a="http://schemas.openxmlformats.org/drawingml/2006/main" rot="16200000">
          <a:off x="3584229" y="3292028"/>
          <a:ext cx="255160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94,08 %</a:t>
          </a:r>
        </a:p>
      </cdr:txBody>
    </cdr:sp>
  </cdr:relSizeAnchor>
  <cdr:relSizeAnchor xmlns:cdr="http://schemas.openxmlformats.org/drawingml/2006/chartDrawing">
    <cdr:from>
      <cdr:x>0.51369</cdr:x>
      <cdr:y>0.50594</cdr:y>
    </cdr:from>
    <cdr:to>
      <cdr:x>0.53869</cdr:x>
      <cdr:y>0.73757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00000">
          <a:off x="4343268" y="3685116"/>
          <a:ext cx="1417575" cy="24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61,</a:t>
          </a:r>
          <a:r>
            <a:rPr lang="bg-BG" sz="1100" dirty="0" err="1">
              <a:solidFill>
                <a:schemeClr val="bg1"/>
              </a:solidFill>
            </a:rPr>
            <a:t>61</a:t>
          </a:r>
          <a:r>
            <a:rPr lang="bg-BG" sz="1100" dirty="0">
              <a:solidFill>
                <a:schemeClr val="bg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0.57054</cdr:x>
      <cdr:y>0.60064</cdr:y>
    </cdr:from>
    <cdr:to>
      <cdr:x>0.63036</cdr:x>
      <cdr:y>0.71725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86475" y="3581400"/>
          <a:ext cx="638175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0.55982</cdr:x>
      <cdr:y>0.53355</cdr:y>
    </cdr:from>
    <cdr:to>
      <cdr:x>0.58482</cdr:x>
      <cdr:y>0.71086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6200000">
          <a:off x="5576890" y="3576638"/>
          <a:ext cx="1057274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0.59619</cdr:x>
      <cdr:y>0.56477</cdr:y>
    </cdr:from>
    <cdr:to>
      <cdr:x>0.61851</cdr:x>
      <cdr:y>0.71812</cdr:y>
    </cdr:to>
    <cdr:sp macro="" textlink="">
      <cdr:nvSpPr>
        <cdr:cNvPr id="13" name="TextBox 12"/>
        <cdr:cNvSpPr txBox="1"/>
      </cdr:nvSpPr>
      <cdr:spPr>
        <a:xfrm xmlns:a="http://schemas.openxmlformats.org/drawingml/2006/main" rot="16200000">
          <a:off x="5362027" y="3818485"/>
          <a:ext cx="938502" cy="214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100  %</a:t>
          </a:r>
        </a:p>
      </cdr:txBody>
    </cdr:sp>
  </cdr:relSizeAnchor>
  <cdr:relSizeAnchor xmlns:cdr="http://schemas.openxmlformats.org/drawingml/2006/chartDrawing">
    <cdr:from>
      <cdr:x>0.61119</cdr:x>
      <cdr:y>0.61183</cdr:y>
    </cdr:from>
    <cdr:to>
      <cdr:x>0.64119</cdr:x>
      <cdr:y>0.72685</cdr:y>
    </cdr:to>
    <cdr:sp macro="" textlink="">
      <cdr:nvSpPr>
        <cdr:cNvPr id="14" name="TextBox 13"/>
        <cdr:cNvSpPr txBox="1"/>
      </cdr:nvSpPr>
      <cdr:spPr>
        <a:xfrm xmlns:a="http://schemas.openxmlformats.org/drawingml/2006/main" rot="16200000">
          <a:off x="5660202" y="3952360"/>
          <a:ext cx="703922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98,10</a:t>
          </a:r>
          <a:r>
            <a:rPr lang="bg-BG" sz="1100" baseline="0" dirty="0">
              <a:solidFill>
                <a:schemeClr val="bg1"/>
              </a:solidFill>
            </a:rPr>
            <a:t> </a:t>
          </a:r>
          <a:r>
            <a:rPr lang="bg-BG" sz="1100" dirty="0">
              <a:solidFill>
                <a:schemeClr val="bg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0.63369</cdr:x>
      <cdr:y>0.63536</cdr:y>
    </cdr:from>
    <cdr:to>
      <cdr:x>0.65869</cdr:x>
      <cdr:y>0.73759</cdr:y>
    </cdr:to>
    <cdr:sp macro="" textlink="">
      <cdr:nvSpPr>
        <cdr:cNvPr id="15" name="TextBox 14"/>
        <cdr:cNvSpPr txBox="1"/>
      </cdr:nvSpPr>
      <cdr:spPr>
        <a:xfrm xmlns:a="http://schemas.openxmlformats.org/drawingml/2006/main" rot="16200000">
          <a:off x="5891359" y="4081241"/>
          <a:ext cx="625648" cy="24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bg-BG" sz="1100" dirty="0">
              <a:solidFill>
                <a:schemeClr val="bg1"/>
              </a:solidFill>
            </a:rPr>
            <a:t>80,15 %</a:t>
          </a:r>
        </a:p>
      </cdr:txBody>
    </cdr:sp>
  </cdr:relSizeAnchor>
  <cdr:relSizeAnchor xmlns:cdr="http://schemas.openxmlformats.org/drawingml/2006/chartDrawing">
    <cdr:from>
      <cdr:x>0.68929</cdr:x>
      <cdr:y>0.57348</cdr:y>
    </cdr:from>
    <cdr:to>
      <cdr:x>0.71429</cdr:x>
      <cdr:y>0.71406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6200000">
          <a:off x="7067549" y="3705226"/>
          <a:ext cx="83820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0.71619</cdr:x>
      <cdr:y>0.5883</cdr:y>
    </cdr:from>
    <cdr:to>
      <cdr:x>0.73851</cdr:x>
      <cdr:y>0.72728</cdr:y>
    </cdr:to>
    <cdr:sp macro="" textlink="">
      <cdr:nvSpPr>
        <cdr:cNvPr id="17" name="TextBox 16"/>
        <cdr:cNvSpPr txBox="1"/>
      </cdr:nvSpPr>
      <cdr:spPr>
        <a:xfrm xmlns:a="http://schemas.openxmlformats.org/drawingml/2006/main" rot="16200000">
          <a:off x="6558127" y="3918529"/>
          <a:ext cx="850557" cy="214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bg-BG" sz="1100" dirty="0">
              <a:solidFill>
                <a:schemeClr val="bg1"/>
              </a:solidFill>
            </a:rPr>
            <a:t>111,69  %</a:t>
          </a:r>
        </a:p>
      </cdr:txBody>
    </cdr:sp>
  </cdr:relSizeAnchor>
  <cdr:relSizeAnchor xmlns:cdr="http://schemas.openxmlformats.org/drawingml/2006/chartDrawing">
    <cdr:from>
      <cdr:x>0.73869</cdr:x>
      <cdr:y>0.57653</cdr:y>
    </cdr:from>
    <cdr:to>
      <cdr:x>0.76369</cdr:x>
      <cdr:y>0.72989</cdr:y>
    </cdr:to>
    <cdr:sp macro="" textlink="">
      <cdr:nvSpPr>
        <cdr:cNvPr id="18" name="TextBox 17"/>
        <cdr:cNvSpPr txBox="1"/>
      </cdr:nvSpPr>
      <cdr:spPr>
        <a:xfrm xmlns:a="http://schemas.openxmlformats.org/drawingml/2006/main" rot="16200000">
          <a:off x="6743014" y="3877658"/>
          <a:ext cx="938563" cy="24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bg-BG" sz="1100" dirty="0">
              <a:solidFill>
                <a:schemeClr val="bg1"/>
              </a:solidFill>
            </a:rPr>
            <a:t>97,56%</a:t>
          </a:r>
        </a:p>
      </cdr:txBody>
    </cdr:sp>
  </cdr:relSizeAnchor>
  <cdr:relSizeAnchor xmlns:cdr="http://schemas.openxmlformats.org/drawingml/2006/chartDrawing">
    <cdr:from>
      <cdr:x>0.75369</cdr:x>
      <cdr:y>0.60007</cdr:y>
    </cdr:from>
    <cdr:to>
      <cdr:x>0.77958</cdr:x>
      <cdr:y>0.73266</cdr:y>
    </cdr:to>
    <cdr:sp macro="" textlink="">
      <cdr:nvSpPr>
        <cdr:cNvPr id="19" name="TextBox 18"/>
        <cdr:cNvSpPr txBox="1"/>
      </cdr:nvSpPr>
      <cdr:spPr>
        <a:xfrm xmlns:a="http://schemas.openxmlformats.org/drawingml/2006/main" rot="16200000">
          <a:off x="6954858" y="3953846"/>
          <a:ext cx="811451" cy="248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100" dirty="0">
              <a:solidFill>
                <a:schemeClr val="bg1"/>
              </a:solidFill>
            </a:rPr>
            <a:t>39,67 %</a:t>
          </a:r>
        </a:p>
      </cdr:txBody>
    </cdr:sp>
  </cdr:relSizeAnchor>
  <cdr:relSizeAnchor xmlns:cdr="http://schemas.openxmlformats.org/drawingml/2006/chartDrawing">
    <cdr:from>
      <cdr:x>0.83125</cdr:x>
      <cdr:y>0.69968</cdr:y>
    </cdr:from>
    <cdr:to>
      <cdr:x>0.91696</cdr:x>
      <cdr:y>0.85304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8867775" y="417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0.82869</cdr:x>
      <cdr:y>0.5883</cdr:y>
    </cdr:from>
    <cdr:to>
      <cdr:x>0.85458</cdr:x>
      <cdr:y>0.72888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7650489" y="3906287"/>
          <a:ext cx="860349" cy="248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90,75  %</a:t>
          </a:r>
        </a:p>
      </cdr:txBody>
    </cdr:sp>
  </cdr:relSizeAnchor>
  <cdr:relSizeAnchor xmlns:cdr="http://schemas.openxmlformats.org/drawingml/2006/chartDrawing">
    <cdr:from>
      <cdr:x>0.85119</cdr:x>
      <cdr:y>0.6236</cdr:y>
    </cdr:from>
    <cdr:to>
      <cdr:x>0.87441</cdr:x>
      <cdr:y>0.74182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7922117" y="4066707"/>
          <a:ext cx="723506" cy="222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40,00 %</a:t>
          </a:r>
        </a:p>
      </cdr:txBody>
    </cdr:sp>
  </cdr:relSizeAnchor>
  <cdr:relSizeAnchor xmlns:cdr="http://schemas.openxmlformats.org/drawingml/2006/chartDrawing">
    <cdr:from>
      <cdr:x>0.87368</cdr:x>
      <cdr:y>0.61183</cdr:y>
    </cdr:from>
    <cdr:to>
      <cdr:x>0.89779</cdr:x>
      <cdr:y>0.73164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137548" y="3995292"/>
          <a:ext cx="733237" cy="23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38,28 %</a:t>
          </a:r>
        </a:p>
      </cdr:txBody>
    </cdr:sp>
  </cdr:relSizeAnchor>
  <cdr:relSizeAnchor xmlns:cdr="http://schemas.openxmlformats.org/drawingml/2006/chartDrawing">
    <cdr:from>
      <cdr:x>0.35619</cdr:x>
      <cdr:y>0.37651</cdr:y>
    </cdr:from>
    <cdr:to>
      <cdr:x>0.38137</cdr:x>
      <cdr:y>0.74233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2421342" y="3302786"/>
          <a:ext cx="2238818" cy="241758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106,76%</a:t>
          </a:r>
        </a:p>
      </cdr:txBody>
    </cdr:sp>
  </cdr:relSizeAnchor>
  <cdr:relSizeAnchor xmlns:cdr="http://schemas.openxmlformats.org/drawingml/2006/chartDrawing">
    <cdr:from>
      <cdr:x>0.00537</cdr:x>
      <cdr:y>0.01036</cdr:y>
    </cdr:from>
    <cdr:to>
      <cdr:x>0.03055</cdr:x>
      <cdr:y>0.37618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727351" y="828951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106,76%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74F53F5-2E28-4FDA-8489-62324261E6FA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D3CACD1-92B5-4425-B09E-37804ED43A4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0433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B200ACA-EC1D-49C2-B436-11417EBD7493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83F7218-100D-452C-A97A-C3B59E06187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02636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1DFB491-2D7E-4823-8509-EA6045526C1D}" type="slidenum">
              <a:rPr lang="bg-BG" altLang="en-US" smtClean="0"/>
              <a:pPr/>
              <a:t>12</a:t>
            </a:fld>
            <a:endParaRPr lang="bg-B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4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484438" y="333375"/>
            <a:ext cx="46799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i="1" smtClean="0">
              <a:solidFill>
                <a:srgbClr val="004E8C"/>
              </a:solidFill>
              <a:latin typeface="Times New Roman" pitchFamily="18" charset="0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755650" y="1588"/>
            <a:ext cx="7777163" cy="0"/>
          </a:xfrm>
          <a:prstGeom prst="line">
            <a:avLst/>
          </a:prstGeom>
          <a:noFill/>
          <a:ln w="38100">
            <a:solidFill>
              <a:srgbClr val="002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8" name="Picture 20" descr="n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eu_2funds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525"/>
            <a:ext cx="2339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9388"/>
            <a:ext cx="1543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i="1">
                <a:solidFill>
                  <a:srgbClr val="004E8C"/>
                </a:solidFill>
                <a:latin typeface="Times New Roman" pitchFamily="18" charset="0"/>
              </a:defRPr>
            </a:lvl1pPr>
          </a:lstStyle>
          <a:p>
            <a:r>
              <a:rPr lang="bg-BG"/>
              <a:t>ХІV – то заседание </a:t>
            </a:r>
          </a:p>
          <a:p>
            <a:r>
              <a:rPr lang="bg-BG"/>
              <a:t>на Комитета за наблюдение  на </a:t>
            </a:r>
          </a:p>
          <a:p>
            <a:r>
              <a:rPr lang="bg-BG"/>
              <a:t>Оперативна програма  “Транспорт” 2007 -2013 г.</a:t>
            </a:r>
            <a:endParaRPr lang="en-US"/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46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7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2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19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B8F-4A1A-4202-9FAE-78A9F16EEFF8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E87B-92C5-416C-9B8E-55C3F99C123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2134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FAF2-D5B5-41F9-ABD5-6062BC340433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5525-A139-4562-9E03-016CB012C2C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4275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1490-FE83-4629-97E6-5A7C602AAE5A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8681-9818-4E6A-93C8-BEB01EAAC9C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0729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3C0D-7E94-43B9-890D-CC65CAA12F2A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B1C8-55DC-411B-806C-7BAB418681D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33194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F977-A577-442C-B4B6-204F3B88A2D8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AE98-D8EF-48E2-B9A5-455DF18E309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90823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9AC2-BBCA-41FB-AD0C-E76486ABFF1B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9D7F-BF56-4E3E-88AB-FA742CDA422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2505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275040" cy="72494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en-US" altLang="en-US"/>
              <a:t>X</a:t>
            </a:r>
            <a:r>
              <a:rPr lang="bg-BG" altLang="en-US"/>
              <a:t>V</a:t>
            </a:r>
            <a:r>
              <a:rPr lang="en-US" altLang="en-US"/>
              <a:t>II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7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F983-75E1-4099-950E-B52527EBF07B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98B9-47F3-420E-88EE-55569FD8693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97821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B232-A035-4387-A4A3-CC3C916394F5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5D6B-D054-43D1-A82A-BBF87A41C63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5056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721E5-914A-4AA7-ACFE-C2838C6643A0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7E01-4D5C-4D5A-91B1-E5BD66AAAF1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15948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1E7E-A6B4-4E8F-9934-A47EF92E614A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AA90-4AB8-4D15-870A-DDE90C04DB05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09005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94F4-8E1D-4C74-8341-ADF73AF30039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C7E4-99D2-45DB-991C-26532652A16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477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23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10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7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10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027" name="Line 14"/>
          <p:cNvSpPr>
            <a:spLocks noChangeShapeType="1"/>
          </p:cNvSpPr>
          <p:nvPr userDrawn="1"/>
        </p:nvSpPr>
        <p:spPr bwMode="auto">
          <a:xfrm>
            <a:off x="755650" y="1588"/>
            <a:ext cx="7777163" cy="0"/>
          </a:xfrm>
          <a:prstGeom prst="line">
            <a:avLst/>
          </a:prstGeom>
          <a:noFill/>
          <a:ln w="38100">
            <a:solidFill>
              <a:srgbClr val="002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323850" y="6308725"/>
            <a:ext cx="756126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029" name="Picture 16" descr="nex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1034" name="AutoShape 19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5" name="AutoShape 20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032" name="Picture 25" descr="eu_2funds_e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525"/>
            <a:ext cx="2339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9388"/>
            <a:ext cx="1543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65" r:id="rId3"/>
    <p:sldLayoutId id="2147484164" r:id="rId4"/>
    <p:sldLayoutId id="2147484163" r:id="rId5"/>
    <p:sldLayoutId id="2147484162" r:id="rId6"/>
    <p:sldLayoutId id="2147484161" r:id="rId7"/>
    <p:sldLayoutId id="2147484160" r:id="rId8"/>
    <p:sldLayoutId id="2147484159" r:id="rId9"/>
    <p:sldLayoutId id="2147484158" r:id="rId10"/>
    <p:sldLayoutId id="2147484157" r:id="rId11"/>
    <p:sldLayoutId id="2147484156" r:id="rId12"/>
    <p:sldLayoutId id="214748415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75FCC34A-7E21-40AE-8D35-77C991099D80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2C3A53C-DD26-45EB-8476-FF9ABCFE228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5" r:id="rId2"/>
    <p:sldLayoutId id="2147484174" r:id="rId3"/>
    <p:sldLayoutId id="2147484173" r:id="rId4"/>
    <p:sldLayoutId id="2147484172" r:id="rId5"/>
    <p:sldLayoutId id="2147484171" r:id="rId6"/>
    <p:sldLayoutId id="2147484170" r:id="rId7"/>
    <p:sldLayoutId id="2147484169" r:id="rId8"/>
    <p:sldLayoutId id="2147484168" r:id="rId9"/>
    <p:sldLayoutId id="2147484167" r:id="rId10"/>
    <p:sldLayoutId id="2147484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23950"/>
            <a:ext cx="7056438" cy="1800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en-US" sz="2400" b="1" i="0" dirty="0" smtClean="0">
                <a:solidFill>
                  <a:srgbClr val="004B8A"/>
                </a:solidFill>
              </a:rPr>
              <a:t>ХV</a:t>
            </a:r>
            <a:r>
              <a:rPr lang="en-US" altLang="en-US" sz="2400" b="1" i="0" dirty="0" smtClean="0">
                <a:solidFill>
                  <a:srgbClr val="004B8A"/>
                </a:solidFill>
              </a:rPr>
              <a:t>II</a:t>
            </a:r>
            <a:r>
              <a:rPr lang="bg-BG" altLang="en-US" sz="2400" b="1" i="0" dirty="0" smtClean="0">
                <a:solidFill>
                  <a:srgbClr val="004B8A"/>
                </a:solidFill>
              </a:rPr>
              <a:t> </a:t>
            </a:r>
            <a:r>
              <a:rPr lang="en-US" altLang="en-US" sz="2400" b="1" i="0" dirty="0" smtClean="0">
                <a:solidFill>
                  <a:srgbClr val="004B8A"/>
                </a:solidFill>
              </a:rPr>
              <a:t>Meeting of the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i="0" dirty="0" smtClean="0">
                <a:solidFill>
                  <a:srgbClr val="004B8A"/>
                </a:solidFill>
              </a:rPr>
              <a:t>Monitoring Committee of </a:t>
            </a:r>
            <a:r>
              <a:rPr lang="bg-BG" altLang="en-US" sz="2400" b="1" i="0" dirty="0" smtClean="0">
                <a:solidFill>
                  <a:srgbClr val="004B8A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i="0" dirty="0" smtClean="0">
                <a:solidFill>
                  <a:srgbClr val="004B8A"/>
                </a:solidFill>
              </a:rPr>
              <a:t>Operational </a:t>
            </a:r>
            <a:r>
              <a:rPr lang="en-US" altLang="en-US" sz="2400" b="1" i="0" dirty="0" err="1" smtClean="0">
                <a:solidFill>
                  <a:srgbClr val="004B8A"/>
                </a:solidFill>
              </a:rPr>
              <a:t>programme</a:t>
            </a:r>
            <a:r>
              <a:rPr lang="en-US" altLang="en-US" sz="2400" b="1" i="0" dirty="0" smtClean="0">
                <a:solidFill>
                  <a:srgbClr val="004B8A"/>
                </a:solidFill>
              </a:rPr>
              <a:t> “Transport” 2007-2013</a:t>
            </a:r>
            <a:endParaRPr lang="bg-BG" altLang="en-US" sz="2400" i="0" dirty="0" smtClean="0">
              <a:solidFill>
                <a:srgbClr val="004B8A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en-US" sz="2400" i="0" dirty="0" smtClean="0">
                <a:solidFill>
                  <a:srgbClr val="002B8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bg-BG" altLang="en-US" sz="2400" i="0" dirty="0" smtClean="0">
              <a:solidFill>
                <a:srgbClr val="004B8A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bg-BG" altLang="en-US" sz="1200" i="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rgbClr val="004B8A"/>
                </a:solidFill>
              </a:rPr>
              <a:t>19</a:t>
            </a:r>
            <a:r>
              <a:rPr lang="bg-BG" altLang="en-US" dirty="0" smtClean="0">
                <a:solidFill>
                  <a:srgbClr val="004B8A"/>
                </a:solidFill>
              </a:rPr>
              <a:t> - </a:t>
            </a:r>
            <a:r>
              <a:rPr lang="en-US" altLang="en-US" dirty="0" smtClean="0">
                <a:solidFill>
                  <a:srgbClr val="004B8A"/>
                </a:solidFill>
              </a:rPr>
              <a:t>20</a:t>
            </a:r>
            <a:r>
              <a:rPr lang="bg-BG" altLang="en-US" dirty="0" smtClean="0">
                <a:solidFill>
                  <a:srgbClr val="004B8A"/>
                </a:solidFill>
              </a:rPr>
              <a:t> </a:t>
            </a:r>
            <a:r>
              <a:rPr lang="en-US" altLang="en-US" dirty="0" smtClean="0">
                <a:solidFill>
                  <a:srgbClr val="004B8A"/>
                </a:solidFill>
              </a:rPr>
              <a:t>November</a:t>
            </a:r>
            <a:r>
              <a:rPr lang="bg-BG" altLang="en-US" dirty="0" smtClean="0">
                <a:solidFill>
                  <a:srgbClr val="004B8A"/>
                </a:solidFill>
              </a:rPr>
              <a:t> 2014 г.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dirty="0" err="1" smtClean="0">
                <a:solidFill>
                  <a:srgbClr val="004B8A"/>
                </a:solidFill>
              </a:rPr>
              <a:t>Pravets</a:t>
            </a:r>
            <a:endParaRPr lang="bg-BG" altLang="en-US" dirty="0" smtClean="0">
              <a:solidFill>
                <a:srgbClr val="004B8A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bg-BG" altLang="en-US" dirty="0" smtClean="0"/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  <p:graphicFrame>
        <p:nvGraphicFramePr>
          <p:cNvPr id="2073" name="Group 25"/>
          <p:cNvGraphicFramePr>
            <a:graphicFrameLocks noGrp="1"/>
          </p:cNvGraphicFramePr>
          <p:nvPr/>
        </p:nvGraphicFramePr>
        <p:xfrm>
          <a:off x="0" y="0"/>
          <a:ext cx="833440" cy="1051182"/>
        </p:xfrm>
        <a:graphic>
          <a:graphicData uri="http://schemas.openxmlformats.org/drawingml/2006/table">
            <a:tbl>
              <a:tblPr/>
              <a:tblGrid>
                <a:gridCol w="208360"/>
                <a:gridCol w="208360"/>
                <a:gridCol w="208360"/>
                <a:gridCol w="208360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31" marB="4553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75" marR="91475" marT="45531" marB="455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</a:txBody>
                  <a:tcPr marL="91475" marR="91475" marT="45531" marB="455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31" marB="4553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05125"/>
            <a:ext cx="503396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33425" y="404813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 b="1">
                <a:solidFill>
                  <a:srgbClr val="003399"/>
                </a:solidFill>
                <a:latin typeface="Times New Roman" pitchFamily="18" charset="0"/>
              </a:rPr>
              <a:t>Road infrastructure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68313" y="1700213"/>
            <a:ext cx="5832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More than 140 km of motorways were constructed</a:t>
            </a:r>
            <a:endParaRPr lang="bg-BG" altLang="en-US" sz="1600" dirty="0">
              <a:solidFill>
                <a:srgbClr val="004B8A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More than 49 km I class roads were constructed and  reconstructed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Under construction are more than 125 km of motorways </a:t>
            </a:r>
            <a:r>
              <a:rPr lang="bg-BG" altLang="en-US" sz="1600" dirty="0">
                <a:solidFill>
                  <a:srgbClr val="004B8A"/>
                </a:solidFill>
                <a:latin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and more than 28 km of I class roads</a:t>
            </a: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After the previous meeting </a:t>
            </a:r>
            <a:r>
              <a:rPr lang="bg-BG" altLang="en-US" sz="1600" dirty="0">
                <a:solidFill>
                  <a:srgbClr val="004B8A"/>
                </a:solidFill>
                <a:latin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was completed the project</a:t>
            </a:r>
            <a:r>
              <a:rPr lang="bg-BG" altLang="en-US" sz="1600" dirty="0">
                <a:solidFill>
                  <a:srgbClr val="004B8A"/>
                </a:solidFill>
                <a:latin typeface="Times New Roman" pitchFamily="18" charset="0"/>
              </a:rPr>
              <a:t> </a:t>
            </a:r>
            <a:r>
              <a:rPr lang="en-US" altLang="bg-BG" sz="1600" dirty="0">
                <a:solidFill>
                  <a:srgbClr val="004B8A"/>
                </a:solidFill>
                <a:latin typeface="Times New Roman" pitchFamily="18" charset="0"/>
              </a:rPr>
              <a:t>"Vratsa Bypass - Route I-1 (E79)" (06.07.2014) </a:t>
            </a: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Enhanced monitoring of the identified high-risk projects - "Maritsa" (Lot 1); "Struma" (Lot 2 and 4); </a:t>
            </a: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“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Construction of West arc of Sofia Ring Road" (Lot 1) “Gabrovo Ring Road" is being performed- operational meetings are held, on the spot checks (5) and site visits with the Head of MA of OPT (6) are performed.</a:t>
            </a:r>
            <a:endParaRPr lang="bg-BG" altLang="en-US" sz="1600" dirty="0">
              <a:solidFill>
                <a:srgbClr val="004B8A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None/>
            </a:pPr>
            <a:r>
              <a:rPr lang="bg-BG" altLang="en-US" sz="1800" dirty="0">
                <a:solidFill>
                  <a:srgbClr val="004B8A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340" name="Picture 6" descr="AM_Hemus-photo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02188"/>
            <a:ext cx="237648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Documents and Settings\skaraivanova\Desktop\Prezentaciq\Vrats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97200"/>
            <a:ext cx="23764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Documents and Settings\skaraivanova\Desktop\Prezentaciq\Struma_8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23764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bg-BG" altLang="en-US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49300" y="40957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 b="1">
                <a:solidFill>
                  <a:srgbClr val="003399"/>
                </a:solidFill>
                <a:latin typeface="Times New Roman" pitchFamily="18" charset="0"/>
              </a:rPr>
              <a:t>Metro</a:t>
            </a:r>
            <a:endParaRPr lang="bg-BG" altLang="en-US" sz="1800">
              <a:latin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827088" y="1320800"/>
            <a:ext cx="48101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bg-BG" altLang="en-US" sz="180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Tx/>
              <a:buSzPct val="90000"/>
              <a:buFont typeface="Arial" charset="0"/>
              <a:buChar char="•"/>
            </a:pPr>
            <a:r>
              <a:rPr lang="en-US" altLang="en-US" sz="1800">
                <a:solidFill>
                  <a:srgbClr val="004B8A"/>
                </a:solidFill>
                <a:latin typeface="Times New Roman" pitchFamily="18" charset="0"/>
              </a:rPr>
              <a:t>13 new metro stations and 13 km of new metro railways are built 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>
              <a:solidFill>
                <a:srgbClr val="004B8A"/>
              </a:solidFill>
              <a:latin typeface="Times New Roman" pitchFamily="18" charset="0"/>
            </a:endParaRPr>
          </a:p>
          <a:p>
            <a:pPr eaLnBrk="1" hangingPunct="1">
              <a:buClrTx/>
              <a:buSzPct val="90000"/>
              <a:buFontTx/>
              <a:buChar char="•"/>
            </a:pPr>
            <a:r>
              <a:rPr lang="en-US" altLang="en-US" sz="1800">
                <a:solidFill>
                  <a:srgbClr val="004B8A"/>
                </a:solidFill>
                <a:latin typeface="Times New Roman" pitchFamily="18" charset="0"/>
              </a:rPr>
              <a:t>Under construction are new 7.6 km of metro lines and 7 metro stations which are scheduled to be completed in the first half of 2015 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en-US" altLang="en-US" sz="1800">
              <a:solidFill>
                <a:srgbClr val="004B8A"/>
              </a:solidFill>
              <a:latin typeface="Times New Roman" pitchFamily="18" charset="0"/>
            </a:endParaRPr>
          </a:p>
          <a:p>
            <a:pPr eaLnBrk="1" hangingPunct="1">
              <a:buClrTx/>
              <a:buSzPct val="90000"/>
              <a:buFontTx/>
              <a:buChar char="•"/>
            </a:pPr>
            <a:r>
              <a:rPr lang="en-US" altLang="en-US" sz="1800">
                <a:solidFill>
                  <a:srgbClr val="004B8A"/>
                </a:solidFill>
                <a:latin typeface="Times New Roman" pitchFamily="18" charset="0"/>
              </a:rPr>
              <a:t>It is expected that 60,000 passengers per day will travel on the newly built section</a:t>
            </a:r>
            <a:endParaRPr lang="bg-BG" altLang="en-US" sz="1800">
              <a:solidFill>
                <a:srgbClr val="004B8A"/>
              </a:solidFill>
              <a:latin typeface="Times New Roman" pitchFamily="18" charset="0"/>
            </a:endParaRPr>
          </a:p>
        </p:txBody>
      </p:sp>
      <p:pic>
        <p:nvPicPr>
          <p:cNvPr id="15364" name="Picture 9" descr="MS Mladost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5209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Documents and Settings\skaraivanova\Desktop\Prezentaciq\Metropo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5475"/>
            <a:ext cx="25304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Documents and Settings\skaraivanova\Desktop\Prezentaciq\Metropoliten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55900"/>
            <a:ext cx="2520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bg-BG" altLang="en-US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 b="1">
                <a:solidFill>
                  <a:srgbClr val="003399"/>
                </a:solidFill>
                <a:latin typeface="Times New Roman" pitchFamily="18" charset="0"/>
              </a:rPr>
              <a:t>Improvement of maritime and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 b="1">
                <a:solidFill>
                  <a:srgbClr val="003399"/>
                </a:solidFill>
                <a:latin typeface="Times New Roman" pitchFamily="18" charset="0"/>
              </a:rPr>
              <a:t>inland-waterway navigation</a:t>
            </a:r>
            <a:r>
              <a:rPr lang="bg-BG" altLang="en-US" sz="1800" b="1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1800">
              <a:latin typeface="Times New Roman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0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en-US" altLang="en-US" sz="1800" dirty="0">
                <a:solidFill>
                  <a:srgbClr val="004B8A"/>
                </a:solidFill>
                <a:latin typeface="Times New Roman" pitchFamily="18" charset="0"/>
              </a:rPr>
              <a:t>After the previous meeting ended the rough construction of the traffic towers in Varna and </a:t>
            </a:r>
            <a:r>
              <a:rPr lang="en-US" altLang="en-US" sz="1800" dirty="0" err="1">
                <a:solidFill>
                  <a:srgbClr val="004B8A"/>
                </a:solidFill>
                <a:latin typeface="Times New Roman" pitchFamily="18" charset="0"/>
              </a:rPr>
              <a:t>Burgas</a:t>
            </a:r>
            <a:r>
              <a:rPr lang="en-US" altLang="en-US" sz="1800" dirty="0">
                <a:solidFill>
                  <a:srgbClr val="004B8A"/>
                </a:solidFill>
                <a:latin typeface="Times New Roman" pitchFamily="18" charset="0"/>
              </a:rPr>
              <a:t>, 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part of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 VTMIS – 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Phase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 3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 project </a:t>
            </a:r>
            <a:endParaRPr lang="en-US" altLang="en-US" sz="1800" dirty="0">
              <a:solidFill>
                <a:srgbClr val="004B8A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en-US" altLang="en-US" sz="1800" dirty="0">
                <a:solidFill>
                  <a:srgbClr val="004B8A"/>
                </a:solidFill>
                <a:latin typeface="Times New Roman" pitchFamily="18" charset="0"/>
              </a:rPr>
              <a:t>After the previous meeting the construction, technical equipment and furnishing of the building of the RIS center of Ruse was completed at 100% - signed Act 15 17/10/2014</a:t>
            </a: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en-US" altLang="en-US" sz="1800" dirty="0">
                <a:solidFill>
                  <a:srgbClr val="004B8A"/>
                </a:solidFill>
                <a:latin typeface="Times New Roman" pitchFamily="18" charset="0"/>
              </a:rPr>
              <a:t>Successfully was completed the project "Design and implementation of a geographic information system (GIS) for </a:t>
            </a:r>
            <a:r>
              <a:rPr lang="en-US" altLang="en-US" sz="1800" dirty="0" smtClean="0">
                <a:solidFill>
                  <a:srgbClr val="004B8A"/>
                </a:solidFill>
                <a:latin typeface="Times New Roman" pitchFamily="18" charset="0"/>
              </a:rPr>
              <a:t>management </a:t>
            </a:r>
            <a:r>
              <a:rPr lang="en-US" altLang="en-US" sz="1800" dirty="0">
                <a:solidFill>
                  <a:srgbClr val="004B8A"/>
                </a:solidFill>
                <a:latin typeface="Times New Roman" pitchFamily="18" charset="0"/>
              </a:rPr>
              <a:t>of </a:t>
            </a:r>
            <a:r>
              <a:rPr lang="en-US" altLang="en-US" sz="1800" dirty="0" smtClean="0">
                <a:solidFill>
                  <a:srgbClr val="004B8A"/>
                </a:solidFill>
                <a:latin typeface="Times New Roman" pitchFamily="18" charset="0"/>
              </a:rPr>
              <a:t>the port </a:t>
            </a:r>
            <a:r>
              <a:rPr lang="en-US" altLang="en-US" sz="1800" dirty="0">
                <a:solidFill>
                  <a:srgbClr val="004B8A"/>
                </a:solidFill>
                <a:latin typeface="Times New Roman" pitchFamily="18" charset="0"/>
              </a:rPr>
              <a:t>infrastructure" </a:t>
            </a:r>
            <a:r>
              <a:rPr lang="en-US" altLang="en-US" sz="1800" dirty="0" smtClean="0">
                <a:solidFill>
                  <a:srgbClr val="004B8A"/>
                </a:solidFill>
                <a:latin typeface="Times New Roman" pitchFamily="18" charset="0"/>
              </a:rPr>
              <a:t>- the </a:t>
            </a:r>
            <a:r>
              <a:rPr lang="en-US" altLang="en-US" sz="1800" dirty="0">
                <a:solidFill>
                  <a:srgbClr val="004B8A"/>
                </a:solidFill>
                <a:latin typeface="Times New Roman" pitchFamily="18" charset="0"/>
              </a:rPr>
              <a:t>system was put into operation in September </a:t>
            </a:r>
            <a:r>
              <a:rPr lang="bg-BG" altLang="en-US" sz="1800" dirty="0">
                <a:solidFill>
                  <a:srgbClr val="004B8A"/>
                </a:solidFill>
                <a:latin typeface="Times New Roman" pitchFamily="18" charset="0"/>
              </a:rPr>
              <a:t> </a:t>
            </a:r>
            <a:r>
              <a:rPr lang="bg-BG" altLang="en-US" sz="1800" dirty="0" smtClean="0">
                <a:solidFill>
                  <a:srgbClr val="004B8A"/>
                </a:solidFill>
                <a:latin typeface="Times New Roman" pitchFamily="18" charset="0"/>
              </a:rPr>
              <a:t>2014 </a:t>
            </a:r>
            <a:r>
              <a:rPr lang="bg-BG" altLang="en-US" sz="1800" dirty="0">
                <a:solidFill>
                  <a:schemeClr val="bg1"/>
                </a:solidFill>
                <a:latin typeface="Times New Roman" pitchFamily="18" charset="0"/>
              </a:rPr>
              <a:t>самата система е въведена в експлоатация през м. август 2014 г.</a:t>
            </a:r>
            <a:endParaRPr lang="bg-BG" altLang="en-US" sz="20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16388" name="Picture 3" descr="D:\snimki\snimki 16 KN\__NE__\Photo 4_Traffic kula Va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781300"/>
            <a:ext cx="2343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Documents and Settings\skaraivanova\Desktop\Prezentaciq\G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81525"/>
            <a:ext cx="2343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bg-BG" altLang="en-US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  <p:pic>
        <p:nvPicPr>
          <p:cNvPr id="16391" name="Picture 2" descr="C:\Documents and Settings\skaraivanova\Desktop\Prezentaciq\snimki\IMG_3197-Var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196975"/>
            <a:ext cx="2343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987675" y="3184525"/>
            <a:ext cx="38163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4B8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Thank you for your attention!</a:t>
            </a:r>
            <a:r>
              <a:rPr lang="bg-BG" altLang="en-US" sz="2000" b="1">
                <a:solidFill>
                  <a:srgbClr val="004B8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b="1">
              <a:solidFill>
                <a:srgbClr val="002B82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>
              <a:solidFill>
                <a:srgbClr val="002B82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>
              <a:solidFill>
                <a:srgbClr val="002B82"/>
              </a:solidFill>
              <a:ea typeface="Arial Unicode MS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2B8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2B8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2B8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www.optransport.bg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51837" cy="4895850"/>
          </a:xfrm>
        </p:spPr>
        <p:txBody>
          <a:bodyPr/>
          <a:lstStyle/>
          <a:p>
            <a:pPr marL="552450" indent="-5524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100" b="1" dirty="0" smtClean="0">
                <a:solidFill>
                  <a:srgbClr val="003399"/>
                </a:solidFill>
                <a:latin typeface="Times New Roman" pitchFamily="18" charset="0"/>
              </a:rPr>
              <a:t>Agenda 19 November 2014 </a:t>
            </a:r>
          </a:p>
          <a:p>
            <a:pPr marL="552450" indent="-55245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21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Status of projects implementation with beneficiary National Railway Infrastructure Company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endParaRPr lang="en-US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Status of projects implementation with beneficiary National Company Strategic Infrastructure Projects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endParaRPr lang="en-US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Status of projects implementation with beneficiary National Road Infrastructure Agency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		</a:t>
            </a:r>
            <a:r>
              <a:rPr lang="en-US" altLang="en-US" sz="1600" b="1" i="1" dirty="0" smtClean="0">
                <a:solidFill>
                  <a:srgbClr val="002B82"/>
                </a:solidFill>
                <a:latin typeface="Times New Roman" pitchFamily="18" charset="0"/>
              </a:rPr>
              <a:t>Coffee-break: 15:30 – 16:00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Font typeface="Wingdings" pitchFamily="2" charset="2"/>
              <a:buNone/>
            </a:pPr>
            <a:endParaRPr lang="bg-BG" altLang="en-US" sz="1600" b="1" i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bg-BG" altLang="bg-BG" sz="1600" dirty="0" smtClean="0">
                <a:solidFill>
                  <a:srgbClr val="002B82"/>
                </a:solidFill>
                <a:latin typeface="Times New Roman" pitchFamily="18" charset="0"/>
              </a:rPr>
              <a:t>4. </a:t>
            </a:r>
            <a:r>
              <a:rPr lang="en-US" altLang="bg-BG" sz="1600" smtClean="0">
                <a:solidFill>
                  <a:srgbClr val="002B82"/>
                </a:solidFill>
                <a:latin typeface="Times New Roman" pitchFamily="18" charset="0"/>
              </a:rPr>
              <a:t>       Status of projects implementation with beneficiary “Metropolitan” PLC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51837" cy="4895850"/>
          </a:xfrm>
        </p:spPr>
        <p:txBody>
          <a:bodyPr/>
          <a:lstStyle/>
          <a:p>
            <a:pPr marL="552450" indent="-552450" algn="ctr" eaLnBrk="1" hangingPunct="1">
              <a:buFont typeface="Wingdings" pitchFamily="2" charset="2"/>
              <a:buNone/>
            </a:pPr>
            <a:r>
              <a:rPr lang="en-US" altLang="en-US" sz="2100" b="1" smtClean="0">
                <a:solidFill>
                  <a:srgbClr val="004B8A"/>
                </a:solidFill>
                <a:latin typeface="Times New Roman" pitchFamily="18" charset="0"/>
              </a:rPr>
              <a:t>Agenda 19 November 2014 </a:t>
            </a:r>
          </a:p>
          <a:p>
            <a:pPr marL="552450" indent="-552450" eaLnBrk="1" hangingPunct="1">
              <a:buClr>
                <a:schemeClr val="bg1"/>
              </a:buClr>
              <a:buSzTx/>
              <a:buFont typeface="Wingdings" pitchFamily="2" charset="2"/>
              <a:buNone/>
            </a:pPr>
            <a:endParaRPr lang="bg-BG" altLang="en-US" sz="2100" b="1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bg-BG" altLang="en-US" sz="160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bg-BG" altLang="en-US" sz="160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bg-BG" altLang="en-US" sz="1600" smtClean="0">
                <a:solidFill>
                  <a:srgbClr val="004B8A"/>
                </a:solidFill>
                <a:latin typeface="Times New Roman" pitchFamily="18" charset="0"/>
              </a:rPr>
              <a:t>.  	</a:t>
            </a:r>
            <a:r>
              <a:rPr lang="en-US" altLang="en-US" sz="1600" smtClean="0">
                <a:solidFill>
                  <a:srgbClr val="004B8A"/>
                </a:solidFill>
                <a:latin typeface="Times New Roman" pitchFamily="18" charset="0"/>
              </a:rPr>
              <a:t>Status of projects implementation with beneficiary Bulgarian Ports Infrastructure Company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</a:pPr>
            <a:endParaRPr lang="bg-BG" altLang="en-US" sz="160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</a:pPr>
            <a:r>
              <a:rPr lang="en-US" altLang="en-US" sz="1600" smtClean="0">
                <a:solidFill>
                  <a:srgbClr val="004B8A"/>
                </a:solidFill>
                <a:latin typeface="Times New Roman" pitchFamily="18" charset="0"/>
              </a:rPr>
              <a:t>Status of projects implementation with beneficiary Executive Agency for Exploration and Maintenance of the Danube River 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</a:pPr>
            <a:endParaRPr lang="en-US" altLang="en-US" sz="160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</a:pPr>
            <a:r>
              <a:rPr lang="en-US" altLang="en-US" sz="1600" smtClean="0">
                <a:solidFill>
                  <a:srgbClr val="004B8A"/>
                </a:solidFill>
                <a:latin typeface="Times New Roman" pitchFamily="18" charset="0"/>
              </a:rPr>
              <a:t>Closing of the meeting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bg-BG" altLang="en-US" sz="160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Font typeface="Wingdings" pitchFamily="2" charset="2"/>
              <a:buNone/>
            </a:pPr>
            <a:r>
              <a:rPr lang="bg-BG" altLang="en-US" sz="1600" b="1" smtClean="0">
                <a:solidFill>
                  <a:srgbClr val="004B8A"/>
                </a:solidFill>
                <a:latin typeface="Times New Roman" pitchFamily="18" charset="0"/>
              </a:rPr>
              <a:t>		</a:t>
            </a:r>
            <a:r>
              <a:rPr lang="en-US" altLang="en-US" sz="1600" b="1" i="1" smtClean="0">
                <a:solidFill>
                  <a:srgbClr val="004B8A"/>
                </a:solidFill>
                <a:latin typeface="Times New Roman" pitchFamily="18" charset="0"/>
              </a:rPr>
              <a:t>Dinner: 19:30</a:t>
            </a:r>
          </a:p>
          <a:p>
            <a:pPr marL="552450" indent="-552450" algn="just" eaLnBrk="1" hangingPunct="1">
              <a:buFont typeface="Wingdings" pitchFamily="2" charset="2"/>
              <a:buNone/>
            </a:pPr>
            <a:endParaRPr lang="bg-BG" altLang="en-US" sz="1600" b="1" smtClean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237288"/>
            <a:ext cx="8172450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14463"/>
            <a:ext cx="8351837" cy="4967287"/>
          </a:xfrm>
        </p:spPr>
        <p:txBody>
          <a:bodyPr/>
          <a:lstStyle/>
          <a:p>
            <a:pPr marL="552450" indent="-552450" algn="ctr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r>
              <a:rPr lang="en-US" altLang="en-US" sz="2100" b="1" dirty="0" smtClean="0">
                <a:solidFill>
                  <a:srgbClr val="004B8A"/>
                </a:solidFill>
                <a:latin typeface="Times New Roman" pitchFamily="18" charset="0"/>
              </a:rPr>
              <a:t>Agenda 20</a:t>
            </a:r>
            <a:r>
              <a:rPr lang="bg-BG" altLang="en-US" sz="2100" b="1" dirty="0" smtClean="0">
                <a:solidFill>
                  <a:srgbClr val="004B8A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smtClean="0">
                <a:solidFill>
                  <a:srgbClr val="004B8A"/>
                </a:solidFill>
                <a:latin typeface="Times New Roman" pitchFamily="18" charset="0"/>
              </a:rPr>
              <a:t>November</a:t>
            </a:r>
            <a:r>
              <a:rPr lang="bg-BG" altLang="en-US" sz="2100" b="1" dirty="0" smtClean="0">
                <a:solidFill>
                  <a:srgbClr val="004B8A"/>
                </a:solidFill>
                <a:latin typeface="Times New Roman" pitchFamily="18" charset="0"/>
              </a:rPr>
              <a:t> 2014</a:t>
            </a:r>
            <a:endParaRPr lang="en-US" altLang="en-US" sz="2100" b="1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ctr" eaLnBrk="1" hangingPunct="1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endParaRPr lang="bg-BG" altLang="en-US" sz="1200" b="1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Adoption of the agenda and the minutes from the previous meeting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en-US" altLang="en-US" sz="1600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2"/>
            </a:pPr>
            <a:r>
              <a:rPr lang="en-US" altLang="bg-BG" sz="1600" dirty="0" smtClean="0">
                <a:solidFill>
                  <a:srgbClr val="004B8A"/>
                </a:solidFill>
                <a:latin typeface="Times New Roman" pitchFamily="18" charset="0"/>
              </a:rPr>
              <a:t>Presentation of EIB assistance in the railway sector in Bulgaria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2"/>
            </a:pPr>
            <a:endParaRPr lang="bg-BG" altLang="en-US" sz="1600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3"/>
            </a:pP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Status of OPT implementation</a:t>
            </a:r>
          </a:p>
          <a:p>
            <a:pPr marL="552450" indent="-55245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 startAt="3"/>
            </a:pPr>
            <a:endParaRPr lang="bg-BG" altLang="en-US" sz="1600" b="1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bg-BG" altLang="en-US" sz="1600" b="1" dirty="0" smtClean="0">
                <a:solidFill>
                  <a:srgbClr val="004B8A"/>
                </a:solidFill>
                <a:latin typeface="Times New Roman" pitchFamily="18" charset="0"/>
              </a:rPr>
              <a:t>		</a:t>
            </a:r>
            <a:r>
              <a:rPr lang="en-US" altLang="en-US" sz="1600" b="1" i="1" dirty="0" smtClean="0">
                <a:solidFill>
                  <a:srgbClr val="004B8A"/>
                </a:solidFill>
                <a:latin typeface="Times New Roman" pitchFamily="18" charset="0"/>
              </a:rPr>
              <a:t>Coffee-break: 11:00 – 11:30 </a:t>
            </a:r>
          </a:p>
          <a:p>
            <a:pPr marL="552450" indent="-552450" algn="just" eaLnBrk="1" hangingPunct="1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bg-BG" altLang="en-US" sz="1600" b="1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4"/>
            </a:pP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Implementation of the Communication plan and publicity measures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1600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rgbClr val="004E8C"/>
              </a:buClr>
              <a:buSzPct val="90000"/>
              <a:buFont typeface="Wingdings" pitchFamily="2" charset="2"/>
              <a:buAutoNum type="arabicPeriod" startAt="5"/>
            </a:pP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Closing of the meeting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rgbClr val="004E8C"/>
              </a:buClr>
              <a:buSzTx/>
              <a:buFont typeface="Wingdings" pitchFamily="2" charset="2"/>
              <a:buAutoNum type="arabicPeriod" startAt="6"/>
            </a:pPr>
            <a:endParaRPr lang="bg-BG" altLang="en-US" sz="1400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1400" b="1" i="1" dirty="0" smtClean="0">
                <a:solidFill>
                  <a:srgbClr val="004B8A"/>
                </a:solidFill>
                <a:latin typeface="Times New Roman" pitchFamily="18" charset="0"/>
              </a:rPr>
              <a:t>	</a:t>
            </a:r>
            <a:r>
              <a:rPr lang="en-US" altLang="en-US" sz="1600" b="1" i="1" dirty="0" smtClean="0">
                <a:solidFill>
                  <a:srgbClr val="004B8A"/>
                </a:solidFill>
                <a:latin typeface="Times New Roman" pitchFamily="18" charset="0"/>
              </a:rPr>
              <a:t> Lunch</a:t>
            </a:r>
            <a:r>
              <a:rPr lang="bg-BG" altLang="en-US" sz="1600" b="1" i="1" dirty="0" smtClean="0">
                <a:solidFill>
                  <a:srgbClr val="004B8A"/>
                </a:solidFill>
                <a:latin typeface="Times New Roman" pitchFamily="18" charset="0"/>
              </a:rPr>
              <a:t>: 12:15 – 13:30</a:t>
            </a:r>
            <a:r>
              <a:rPr lang="bg-BG" altLang="en-US" sz="1600" b="1" dirty="0" smtClean="0">
                <a:solidFill>
                  <a:srgbClr val="004B8A"/>
                </a:solidFill>
                <a:latin typeface="Times New Roman" pitchFamily="18" charset="0"/>
              </a:rPr>
              <a:t>	</a:t>
            </a: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1600" b="1" dirty="0" smtClean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1600" b="1" i="1" dirty="0" smtClean="0">
                <a:solidFill>
                  <a:srgbClr val="004B8A"/>
                </a:solidFill>
                <a:latin typeface="Times New Roman" pitchFamily="18" charset="0"/>
              </a:rPr>
              <a:t>	</a:t>
            </a:r>
            <a:r>
              <a:rPr lang="en-US" altLang="en-US" sz="1600" b="1" i="1" dirty="0" smtClean="0">
                <a:solidFill>
                  <a:srgbClr val="004B8A"/>
                </a:solidFill>
                <a:latin typeface="Times New Roman" pitchFamily="18" charset="0"/>
              </a:rPr>
              <a:t>Departure to Sofia:</a:t>
            </a:r>
            <a:r>
              <a:rPr lang="bg-BG" altLang="en-US" sz="1600" b="1" i="1" dirty="0" smtClean="0">
                <a:solidFill>
                  <a:srgbClr val="004B8A"/>
                </a:solidFill>
                <a:latin typeface="Times New Roman" pitchFamily="18" charset="0"/>
              </a:rPr>
              <a:t> 13:30</a:t>
            </a: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411413" y="404813"/>
            <a:ext cx="6275387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84313"/>
            <a:ext cx="8072437" cy="44577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>
                <a:srgbClr val="FFFFFF"/>
              </a:buClr>
              <a:buSzPct val="90000"/>
              <a:buFontTx/>
              <a:buNone/>
              <a:defRPr/>
            </a:pPr>
            <a:r>
              <a:rPr lang="en-US" altLang="en-US" sz="2400" b="1" kern="1200" dirty="0" smtClean="0">
                <a:solidFill>
                  <a:srgbClr val="004B8A"/>
                </a:solidFill>
                <a:latin typeface="Times New Roman" pitchFamily="18" charset="0"/>
              </a:rPr>
              <a:t>Annual implementation report for 2013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SzPct val="90000"/>
              <a:buFontTx/>
              <a:buChar char="•"/>
              <a:defRPr/>
            </a:pPr>
            <a:endParaRPr lang="bg-BG" altLang="en-US" sz="1800" b="1" kern="1200" dirty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Tx/>
              <a:buChar char="•"/>
              <a:defRPr/>
            </a:pPr>
            <a:r>
              <a:rPr lang="en-US" alt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Drafted in accordance with Regulations</a:t>
            </a:r>
            <a:r>
              <a:rPr lang="bg-BG" alt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 </a:t>
            </a:r>
            <a:r>
              <a:rPr lang="bg-BG" alt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1083/2006 </a:t>
            </a:r>
            <a:r>
              <a:rPr lang="en-US" alt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and</a:t>
            </a:r>
            <a:r>
              <a:rPr lang="bg-BG" alt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 </a:t>
            </a:r>
            <a:r>
              <a:rPr lang="bg-BG" alt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1828/2006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Tx/>
              <a:buChar char="•"/>
              <a:defRPr/>
            </a:pPr>
            <a:r>
              <a:rPr lang="en-US" alt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Contents information by the end of 2013 about :</a:t>
            </a:r>
            <a:r>
              <a:rPr lang="bg-BG" alt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 </a:t>
            </a:r>
            <a:endParaRPr lang="bg-BG" altLang="en-US" sz="1800" b="1" kern="1200" dirty="0">
              <a:solidFill>
                <a:srgbClr val="004B8A"/>
              </a:solidFill>
              <a:latin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4B8A"/>
                </a:solidFill>
                <a:latin typeface="Times New Roman" pitchFamily="18" charset="0"/>
                <a:ea typeface="+mn-ea"/>
                <a:cs typeface="+mn-cs"/>
              </a:rPr>
              <a:t>Overall physical and financial implementation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4B8A"/>
                </a:solidFill>
                <a:latin typeface="Times New Roman" pitchFamily="18" charset="0"/>
                <a:ea typeface="+mn-ea"/>
                <a:cs typeface="+mn-cs"/>
              </a:rPr>
              <a:t>Monitoring and evaluation measures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4B8A"/>
                </a:solidFill>
                <a:latin typeface="Times New Roman" pitchFamily="18" charset="0"/>
                <a:ea typeface="+mn-ea"/>
                <a:cs typeface="+mn-cs"/>
              </a:rPr>
              <a:t>Physical and financial implementation of investment projects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4B8A"/>
                </a:solidFill>
                <a:latin typeface="Times New Roman" pitchFamily="18" charset="0"/>
                <a:ea typeface="+mn-ea"/>
                <a:cs typeface="+mn-cs"/>
              </a:rPr>
              <a:t>Information and publicity </a:t>
            </a:r>
            <a:r>
              <a:rPr lang="en-US" altLang="en-US" sz="1800" kern="1200" dirty="0" smtClean="0">
                <a:solidFill>
                  <a:srgbClr val="004B8A"/>
                </a:solidFill>
                <a:latin typeface="Times New Roman" pitchFamily="18" charset="0"/>
                <a:ea typeface="+mn-ea"/>
                <a:cs typeface="+mn-cs"/>
              </a:rPr>
              <a:t>measures </a:t>
            </a:r>
            <a:endParaRPr lang="en-US" altLang="en-US" sz="1800" kern="1200" dirty="0">
              <a:solidFill>
                <a:srgbClr val="004B8A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  <a:defRPr/>
            </a:pPr>
            <a:endParaRPr lang="en-US" altLang="en-US" sz="1800" kern="1200" dirty="0">
              <a:solidFill>
                <a:srgbClr val="004B8A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Tx/>
              <a:buChar char="•"/>
              <a:defRPr/>
            </a:pPr>
            <a:r>
              <a:rPr 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Officially submitted to the Commission on 27.06.2014, through the electronic exchange system SFC 2007</a:t>
            </a:r>
            <a:r>
              <a:rPr 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.</a:t>
            </a: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Tx/>
              <a:buChar char="•"/>
              <a:defRPr/>
            </a:pPr>
            <a:r>
              <a:rPr 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07.07.2014 </a:t>
            </a:r>
            <a:r>
              <a:rPr 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- </a:t>
            </a:r>
            <a:r>
              <a:rPr 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declared admissible by the Commission </a:t>
            </a:r>
            <a:r>
              <a:rPr 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services</a:t>
            </a:r>
          </a:p>
          <a:p>
            <a:pPr marL="552450" indent="-552450" algn="just" eaLnBrk="1" hangingPunct="1">
              <a:buClr>
                <a:srgbClr val="002B82"/>
              </a:buClr>
              <a:buSzPct val="90000"/>
              <a:buFontTx/>
              <a:buChar char="•"/>
              <a:defRPr/>
            </a:pPr>
            <a:r>
              <a:rPr lang="en-US" sz="1800" b="1" kern="1200" dirty="0" smtClean="0">
                <a:solidFill>
                  <a:srgbClr val="004B8A"/>
                </a:solidFill>
                <a:latin typeface="Times New Roman" pitchFamily="18" charset="0"/>
              </a:rPr>
              <a:t>13.08.2014 - </a:t>
            </a:r>
            <a:r>
              <a:rPr lang="en-US" sz="1800" b="1" kern="1200" dirty="0">
                <a:solidFill>
                  <a:srgbClr val="004B8A"/>
                </a:solidFill>
                <a:latin typeface="Times New Roman" pitchFamily="18" charset="0"/>
              </a:rPr>
              <a:t>approved by the EC services</a:t>
            </a:r>
            <a:endParaRPr lang="bg-BG" dirty="0">
              <a:solidFill>
                <a:srgbClr val="004B8A"/>
              </a:solidFill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bg-BG" altLang="en-US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07504" y="836712"/>
          <a:ext cx="8928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332656"/>
          <a:ext cx="96012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bg-BG" altLang="bg-BG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5373688"/>
          <a:ext cx="8351837" cy="1273366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1146330"/>
                <a:gridCol w="1473853"/>
                <a:gridCol w="2292662"/>
                <a:gridCol w="1637615"/>
                <a:gridCol w="1801377"/>
              </a:tblGrid>
              <a:tr h="435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Priority axis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Budget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Grant awarded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Value of eligible expenditure of commercial contracts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Paid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</a:tr>
              <a:tr h="167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PO</a:t>
                      </a:r>
                      <a:r>
                        <a:rPr lang="bg-BG" sz="1000" u="none" strike="noStrike" dirty="0" smtClean="0">
                          <a:effectLst/>
                        </a:rPr>
                        <a:t> </a:t>
                      </a:r>
                      <a:r>
                        <a:rPr lang="bg-BG" sz="1000" u="none" strike="noStrike" dirty="0">
                          <a:effectLst/>
                        </a:rPr>
                        <a:t>1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660 000 </a:t>
                      </a:r>
                      <a:r>
                        <a:rPr lang="bg-BG" sz="1000" u="none" strike="noStrike" dirty="0" err="1">
                          <a:effectLst/>
                        </a:rPr>
                        <a:t>000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704 630 263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675 517 498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476 655 932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67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PO</a:t>
                      </a:r>
                      <a:r>
                        <a:rPr lang="bg-BG" sz="1000" u="none" strike="noStrike" dirty="0" smtClean="0">
                          <a:effectLst/>
                        </a:rPr>
                        <a:t> </a:t>
                      </a:r>
                      <a:r>
                        <a:rPr lang="bg-BG" sz="1000" u="none" strike="noStrike" dirty="0">
                          <a:effectLst/>
                        </a:rPr>
                        <a:t>2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909 587 365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871 455 984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effectLst/>
                        </a:rPr>
                        <a:t>855 719 309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560 358 389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67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PO</a:t>
                      </a:r>
                      <a:r>
                        <a:rPr lang="bg-BG" sz="1000" u="none" strike="noStrike" dirty="0" smtClean="0">
                          <a:effectLst/>
                        </a:rPr>
                        <a:t> </a:t>
                      </a:r>
                      <a:r>
                        <a:rPr lang="bg-BG" sz="1000" u="none" strike="noStrike" dirty="0">
                          <a:effectLst/>
                        </a:rPr>
                        <a:t>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333 193 801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333 193 801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326 878 049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267 062 977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67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PO</a:t>
                      </a:r>
                      <a:r>
                        <a:rPr lang="bg-BG" sz="1000" u="none" strike="noStrike" dirty="0" smtClean="0">
                          <a:effectLst/>
                        </a:rPr>
                        <a:t> </a:t>
                      </a:r>
                      <a:r>
                        <a:rPr lang="bg-BG" sz="1000" u="none" strike="noStrike" dirty="0">
                          <a:effectLst/>
                        </a:rPr>
                        <a:t>4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34 750 000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38 810 964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33 902 568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13 785 745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67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PO</a:t>
                      </a:r>
                      <a:r>
                        <a:rPr lang="bg-BG" sz="1000" u="none" strike="noStrike" dirty="0" smtClean="0">
                          <a:effectLst/>
                        </a:rPr>
                        <a:t> </a:t>
                      </a:r>
                      <a:r>
                        <a:rPr lang="bg-BG" sz="1000" u="none" strike="noStrike" dirty="0">
                          <a:effectLst/>
                        </a:rPr>
                        <a:t>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65 950 000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59 846 692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26 376 899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25 243 057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Chart 1"/>
          <p:cNvGraphicFramePr>
            <a:graphicFrameLocks/>
          </p:cNvGraphicFramePr>
          <p:nvPr/>
        </p:nvGraphicFramePr>
        <p:xfrm>
          <a:off x="417513" y="930275"/>
          <a:ext cx="838041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hart" r:id="rId3" imgW="8382727" imgH="4993057" progId="Excel.Chart.8">
                  <p:embed/>
                </p:oleObj>
              </mc:Choice>
              <mc:Fallback>
                <p:oleObj name="Chart" r:id="rId3" imgW="8382727" imgH="4993057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930275"/>
                        <a:ext cx="8380412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2195513" y="3573463"/>
            <a:ext cx="720725" cy="7794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bg-BG" altLang="en-US" sz="60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8363" y="3665538"/>
            <a:ext cx="857250" cy="23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50" i="1" dirty="0">
                <a:solidFill>
                  <a:schemeClr val="bg1"/>
                </a:solidFill>
                <a:latin typeface="+mj-lt"/>
              </a:rPr>
              <a:t>250 922 577</a:t>
            </a:r>
            <a:endParaRPr lang="bg-BG" sz="95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 b="1">
                <a:solidFill>
                  <a:srgbClr val="003399"/>
                </a:solidFill>
                <a:latin typeface="Times New Roman" pitchFamily="18" charset="0"/>
              </a:rPr>
              <a:t>Railway infrastructure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68313" y="1557338"/>
            <a:ext cx="58324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More than </a:t>
            </a: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242 km 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of railway lines were rehabilitated (track length), more  than 260 km railway lines are under rehabilitation 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After the previous meeting </a:t>
            </a:r>
            <a:r>
              <a:rPr lang="ru-RU" altLang="en-US" sz="1600" dirty="0">
                <a:solidFill>
                  <a:srgbClr val="004B8A"/>
                </a:solidFill>
                <a:latin typeface="Times New Roman" pitchFamily="18" charset="0"/>
              </a:rPr>
              <a:t>:</a:t>
            </a:r>
          </a:p>
          <a:p>
            <a:pPr lvl="1" eaLnBrk="1" hangingPunct="1">
              <a:buClrTx/>
              <a:buSzPct val="90000"/>
              <a:buFont typeface="Times New Roman" pitchFamily="18" charset="0"/>
              <a:buChar char="–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Started </a:t>
            </a: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the construction 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of signaling systems in the railway </a:t>
            </a: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section  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“Plovdiv – September” and telecommunications </a:t>
            </a: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of Sofia-Plovdiv section (08/04/2014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) and modernization of  railway station “</a:t>
            </a:r>
            <a:r>
              <a:rPr lang="en-US" altLang="en-US" sz="1600" dirty="0" err="1">
                <a:solidFill>
                  <a:srgbClr val="004B8A"/>
                </a:solidFill>
                <a:latin typeface="Times New Roman" pitchFamily="18" charset="0"/>
              </a:rPr>
              <a:t>Burgas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” (14/07/2014) </a:t>
            </a:r>
          </a:p>
          <a:p>
            <a:pPr lvl="1" eaLnBrk="1" hangingPunct="1">
              <a:buClrTx/>
              <a:buSzPct val="90000"/>
              <a:buFont typeface="Times New Roman" pitchFamily="18" charset="0"/>
              <a:buChar char="–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Railway “</a:t>
            </a:r>
            <a:r>
              <a:rPr lang="en-US" altLang="en-US" sz="1600" dirty="0" err="1">
                <a:solidFill>
                  <a:srgbClr val="004B8A"/>
                </a:solidFill>
                <a:latin typeface="Times New Roman" pitchFamily="18" charset="0"/>
              </a:rPr>
              <a:t>Pazardzhik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” station was officially opened on 19/09/2014</a:t>
            </a:r>
          </a:p>
          <a:p>
            <a:pPr lvl="1" eaLnBrk="1" hangingPunct="1">
              <a:buClrTx/>
              <a:buSzPct val="90000"/>
              <a:buFont typeface="Times New Roman" pitchFamily="18" charset="0"/>
              <a:buChar char="–"/>
            </a:pP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Enhanced monitoring of the identified high-risk projects - "</a:t>
            </a:r>
            <a:r>
              <a:rPr lang="en-US" altLang="en-US" sz="1600" dirty="0" err="1">
                <a:solidFill>
                  <a:srgbClr val="004B8A"/>
                </a:solidFill>
                <a:latin typeface="Times New Roman" pitchFamily="18" charset="0"/>
              </a:rPr>
              <a:t>Parvomai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 -</a:t>
            </a:r>
            <a:r>
              <a:rPr lang="en-US" altLang="en-US" sz="1600" dirty="0" err="1">
                <a:solidFill>
                  <a:srgbClr val="004B8A"/>
                </a:solidFill>
                <a:latin typeface="Times New Roman" pitchFamily="18" charset="0"/>
              </a:rPr>
              <a:t>Svilengrad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" (Position 1 and 2), "September" - Plovdiv (Position 2) and "Plovdiv - </a:t>
            </a:r>
            <a:r>
              <a:rPr lang="en-US" altLang="en-US" sz="1600" dirty="0" err="1">
                <a:solidFill>
                  <a:srgbClr val="004B8A"/>
                </a:solidFill>
                <a:latin typeface="Times New Roman" pitchFamily="18" charset="0"/>
              </a:rPr>
              <a:t>Burgas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" (Position 3) is being performed </a:t>
            </a:r>
            <a:r>
              <a:rPr lang="bg-BG" altLang="en-US" sz="1600" dirty="0">
                <a:solidFill>
                  <a:srgbClr val="004B8A"/>
                </a:solidFill>
                <a:latin typeface="Times New Roman" pitchFamily="18" charset="0"/>
              </a:rPr>
              <a:t>–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operational meetings are held, on the spot checks (</a:t>
            </a: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2) 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and site visits with the Head of MA of OPT (</a:t>
            </a:r>
            <a:r>
              <a:rPr lang="en-US" altLang="en-US" sz="1600" dirty="0" smtClean="0">
                <a:solidFill>
                  <a:srgbClr val="004B8A"/>
                </a:solidFill>
                <a:latin typeface="Times New Roman" pitchFamily="18" charset="0"/>
              </a:rPr>
              <a:t>3) </a:t>
            </a:r>
            <a:r>
              <a:rPr lang="en-US" altLang="en-US" sz="1600" dirty="0">
                <a:solidFill>
                  <a:srgbClr val="004B8A"/>
                </a:solidFill>
                <a:latin typeface="Times New Roman" pitchFamily="18" charset="0"/>
              </a:rPr>
              <a:t>are performed</a:t>
            </a: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13316" name="Picture 2" descr="C:\Documents and Settings\skaraivanova\Desktop\Prezentaciq\GBurgas_6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6063"/>
            <a:ext cx="2473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C:\Documents and Settings\skaraivanova\Desktop\Prezentaciq\Gara Pazardj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29125"/>
            <a:ext cx="24733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C:\Documents and Settings\skaraivanova\Desktop\Prezentaciq\Plovdiv Burgas GBO_5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70000"/>
            <a:ext cx="24733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bg-BG" altLang="en-US" dirty="0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 dirty="0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 dirty="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2668</TotalTime>
  <Words>891</Words>
  <Application>Microsoft Office PowerPoint</Application>
  <PresentationFormat>On-screen Show (4:3)</PresentationFormat>
  <Paragraphs>195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Eclipse</vt:lpstr>
      <vt:lpstr>Custom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Desislava Nikolova</dc:creator>
  <cp:lastModifiedBy>Steliana Prodanova Karaivanova</cp:lastModifiedBy>
  <cp:revision>792</cp:revision>
  <cp:lastPrinted>2014-11-17T07:20:17Z</cp:lastPrinted>
  <dcterms:created xsi:type="dcterms:W3CDTF">2013-05-14T07:37:49Z</dcterms:created>
  <dcterms:modified xsi:type="dcterms:W3CDTF">2014-11-18T09:53:15Z</dcterms:modified>
</cp:coreProperties>
</file>